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7" r:id="rId2"/>
    <p:sldId id="259" r:id="rId3"/>
    <p:sldId id="273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4" r:id="rId15"/>
    <p:sldId id="271" r:id="rId16"/>
    <p:sldId id="272" r:id="rId17"/>
    <p:sldId id="275" r:id="rId18"/>
    <p:sldId id="276" r:id="rId19"/>
    <p:sldId id="277" r:id="rId20"/>
    <p:sldId id="280" r:id="rId21"/>
    <p:sldId id="278" r:id="rId22"/>
    <p:sldId id="281" r:id="rId23"/>
    <p:sldId id="279" r:id="rId24"/>
    <p:sldId id="288" r:id="rId25"/>
    <p:sldId id="282" r:id="rId26"/>
    <p:sldId id="287" r:id="rId27"/>
    <p:sldId id="283" r:id="rId28"/>
    <p:sldId id="286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Adamowicz-Skrzypkowska" initials="AAS" lastIdx="3" clrIdx="0">
    <p:extLst>
      <p:ext uri="{19B8F6BF-5375-455C-9EA6-DF929625EA0E}">
        <p15:presenceInfo xmlns:p15="http://schemas.microsoft.com/office/powerpoint/2012/main" userId="Aleksandra Adamowicz-Skrzypkowska" providerId="None"/>
      </p:ext>
    </p:extLst>
  </p:cmAuthor>
  <p:cmAuthor id="2" name="Jakub Sojka" initials="" lastIdx="2" clrIdx="1">
    <p:extLst>
      <p:ext uri="{19B8F6BF-5375-455C-9EA6-DF929625EA0E}">
        <p15:presenceInfo xmlns:p15="http://schemas.microsoft.com/office/powerpoint/2012/main" userId="S::jakub.sojka@365.umw.edu.pl::eec80407-6a44-4590-9fbc-a8712e83a3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49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1-26T10:17:32.149" idx="1">
    <p:pos x="6997" y="3614"/>
    <p:text>Tu jest błąd.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1-26T10:22:36.639" idx="2">
    <p:pos x="6966" y="2820"/>
    <p:text>To jest ok?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CC045-A62A-4A70-A7A1-CDF303E01B2D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60AB2-2C1C-4728-81DA-D0C82B3176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8364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BF2B22-2F92-8E85-8B87-E62EA3730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066F4EA-B370-6AF5-89D8-B8BEA99F30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457E1F2-782F-4A49-A094-0585D52227CD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087B27E-F253-39B0-F984-DCE7EBDA4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3BD6062-AAA0-ED0E-FC5A-DCF5D6B9C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90C8-FCC4-4177-91B9-F30A584CE3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066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93372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457E1F2-782F-4A49-A094-0585D52227CD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90C8-FCC4-4177-91B9-F30A584CE3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84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457E1F2-782F-4A49-A094-0585D52227CD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90C8-FCC4-4177-91B9-F30A584CE3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088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457E1F2-782F-4A49-A094-0585D52227CD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90C8-FCC4-4177-91B9-F30A584CE3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84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457E1F2-782F-4A49-A094-0585D52227CD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90C8-FCC4-4177-91B9-F30A584CE3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993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944D21-A935-8AA5-CC9D-24F84A913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299840E-43D3-654B-A737-3127F2B1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457E1F2-782F-4A49-A094-0585D52227CD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FDE1D60-691B-6CD4-6DED-1C4771C4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A8C16C7-CC12-A765-6646-E73A25890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90C8-FCC4-4177-91B9-F30A584CE3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523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490C8-FCC4-4177-91B9-F30A584CE3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6645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92" r:id="rId3"/>
    <p:sldLayoutId id="2147483693" r:id="rId4"/>
    <p:sldLayoutId id="2147483694" r:id="rId5"/>
    <p:sldLayoutId id="2147483695" r:id="rId6"/>
    <p:sldLayoutId id="214748369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ADEB1F-9398-486E-97CF-A1AF1BE20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400" b="1" dirty="0"/>
          </a:p>
          <a:p>
            <a:pPr marL="0" indent="0" algn="ctr">
              <a:buNone/>
            </a:pPr>
            <a:r>
              <a:rPr lang="pl-PL" sz="5400" b="1" dirty="0"/>
              <a:t>Ochrona własności intelektualnej</a:t>
            </a:r>
          </a:p>
          <a:p>
            <a:pPr marL="0" indent="0" algn="ctr">
              <a:buNone/>
            </a:pPr>
            <a:endParaRPr lang="pl-PL" sz="4400" b="1" dirty="0"/>
          </a:p>
          <a:p>
            <a:pPr marL="0" indent="0" algn="ctr">
              <a:buNone/>
            </a:pPr>
            <a:r>
              <a:rPr lang="pl-PL" sz="3600" i="1" dirty="0"/>
              <a:t>Krzysztof Malinowski, </a:t>
            </a:r>
          </a:p>
          <a:p>
            <a:pPr marL="0" indent="0" algn="ctr">
              <a:buNone/>
            </a:pPr>
            <a:r>
              <a:rPr lang="pl-PL" sz="2400" i="1" dirty="0"/>
              <a:t>Centrum Transferu Technologii, UMW</a:t>
            </a:r>
          </a:p>
          <a:p>
            <a:pPr marL="0" indent="0" algn="ctr">
              <a:buNone/>
            </a:pPr>
            <a:endParaRPr lang="pl-PL" sz="4400" b="1" dirty="0"/>
          </a:p>
        </p:txBody>
      </p:sp>
    </p:spTree>
    <p:extLst>
      <p:ext uri="{BB962C8B-B14F-4D97-AF65-F5344CB8AC3E}">
        <p14:creationId xmlns:p14="http://schemas.microsoft.com/office/powerpoint/2010/main" val="1174325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67F79E-A214-4F9B-AAF7-A1C6BD3E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i="0" u="none" strike="noStrike" baseline="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Zdolność patentowa wynalazku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805475-9508-4610-B9FE-E666B3D86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Ochronie podlegają wynalazki, które są:</a:t>
            </a:r>
          </a:p>
          <a:p>
            <a:r>
              <a:rPr lang="pl-PL" dirty="0"/>
              <a:t>nowe</a:t>
            </a:r>
          </a:p>
          <a:p>
            <a:r>
              <a:rPr lang="pl-PL" dirty="0"/>
              <a:t>posiadają poziom wynalazczy</a:t>
            </a:r>
          </a:p>
          <a:p>
            <a:r>
              <a:rPr lang="pl-PL" dirty="0"/>
              <a:t>nadają się do przemysłowego stosowania</a:t>
            </a:r>
          </a:p>
          <a:p>
            <a:r>
              <a:rPr lang="pl-PL" dirty="0"/>
              <a:t>i są wytworem umysłu ludzkiego</a:t>
            </a:r>
          </a:p>
        </p:txBody>
      </p:sp>
    </p:spTree>
    <p:extLst>
      <p:ext uri="{BB962C8B-B14F-4D97-AF65-F5344CB8AC3E}">
        <p14:creationId xmlns:p14="http://schemas.microsoft.com/office/powerpoint/2010/main" val="3156740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8B6B2D-2A35-4290-9E59-45D18862C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Kryterium: nowość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76C1F3-6137-47B2-839C-0EEF41486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0" i="1" dirty="0">
                <a:effectLst/>
                <a:latin typeface="Trebuchet MS" panose="020B0603020202020204" pitchFamily="34" charset="0"/>
              </a:rPr>
              <a:t>Wynalazek uważa się za nowy, jeśli nie jest on częścią stanu techniki</a:t>
            </a:r>
          </a:p>
          <a:p>
            <a:r>
              <a:rPr lang="pl-PL" b="0" i="1" dirty="0">
                <a:effectLst/>
                <a:latin typeface="Trebuchet MS" panose="020B0603020202020204" pitchFamily="34" charset="0"/>
              </a:rPr>
              <a:t>Przez stan techniki rozumie się wszystko to, co przed datą, według której oznacza się pierwszeństwo do uzyskania patentu, zostało udostępnione do wiadomości powszechnej w formie pisemnego lub ustnego opisu, przez stosowanie, wystawienie lub ujawnienie w inny sposób</a:t>
            </a:r>
          </a:p>
          <a:p>
            <a:r>
              <a:rPr lang="pl-PL" b="0" i="1" dirty="0">
                <a:effectLst/>
                <a:latin typeface="Trebuchet MS" panose="020B0603020202020204" pitchFamily="34" charset="0"/>
              </a:rPr>
              <a:t>Za stanowiące część stanu techniki uważa się również informacje zawarte w zgłoszeniach wynalazków lub wzorów użytkowych, korzystających z wcześniejszego pierwszeństwa, nieudostępnione do wiadomości powszechnej, pod warunkiem ich ogłoszenia w sposób określony w ustawie</a:t>
            </a:r>
            <a:endParaRPr lang="pl-PL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356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62394C-05DA-437A-8EB0-38E0A332F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Kryterium: poziom wynalazczy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F5B2A7-3530-4761-8904-D12AA9E40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i="1" dirty="0">
                <a:latin typeface="Trebuchet MS" panose="020B0603020202020204" pitchFamily="34" charset="0"/>
              </a:rPr>
              <a:t>Wynalazek uważa się za posiadający poziom wynalazczy, jeżeli wynalazek ten nie wynika dla znawcy, w sposób oczywisty, ze stanu techniki</a:t>
            </a:r>
          </a:p>
          <a:p>
            <a:r>
              <a:rPr lang="pl-PL" i="1" dirty="0">
                <a:latin typeface="Trebuchet MS" panose="020B0603020202020204" pitchFamily="34" charset="0"/>
              </a:rPr>
              <a:t>Przy ocenie poziomu wynalazczego nie uwzględnia się zgłoszeń, o których mowa w art. 25 stan techniki, ust. 3</a:t>
            </a:r>
          </a:p>
          <a:p>
            <a:r>
              <a:rPr lang="pl-PL" dirty="0">
                <a:latin typeface="Trebuchet MS" panose="020B0603020202020204" pitchFamily="34" charset="0"/>
              </a:rPr>
              <a:t>Oceniając przesłanki poziomu wynalazczego należy brać pod uwagę każdy opublikowany dokument i informację w świetle dostępnej wiedzy, a także całą wiedzę ogólną i dostępną dla specjalisty w dziedzinie na dzień przed zgłoszeniem wynalazku.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9825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577334-5CD0-4EFA-B804-6D7A7F8B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Kryterium: stosowanie przemysłowe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ABFA8B-100B-4E54-93BC-0EDB3267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0" i="1" dirty="0">
                <a:effectLst/>
                <a:latin typeface="Trebuchet MS" panose="020B0603020202020204" pitchFamily="34" charset="0"/>
              </a:rPr>
              <a:t>Wynalazek uważany jest za nadający się do przemysłowego stosowania, jeżeli według wynalazku może być uzyskiwany wytwór lub wykorzystywany sposób, w rozumieniu technicznym, w jakiejkolwiek działalności przemysłowej, nie wykluczając rolnictwa</a:t>
            </a:r>
          </a:p>
          <a:p>
            <a:r>
              <a:rPr lang="pl-PL" dirty="0">
                <a:latin typeface="Trebuchet MS" panose="020B0603020202020204" pitchFamily="34" charset="0"/>
              </a:rPr>
              <a:t>Może być stosowane w sposób powtarzalny z identycznym skutkiem</a:t>
            </a:r>
          </a:p>
          <a:p>
            <a:r>
              <a:rPr lang="pl-PL" dirty="0">
                <a:latin typeface="Trebuchet MS" panose="020B0603020202020204" pitchFamily="34" charset="0"/>
              </a:rPr>
              <a:t>W postępowaniu zgłoszeniowym chodzi jedynie o przydatność potencjalną (możliwość stosowania wynalazku). Ustawa nie uzależnia bowiem opatentowania wynalazku od wykazania, że jest on faktycznie stosowany przemysłowo przez właściciela wynalazku</a:t>
            </a:r>
          </a:p>
        </p:txBody>
      </p:sp>
    </p:spTree>
    <p:extLst>
      <p:ext uri="{BB962C8B-B14F-4D97-AF65-F5344CB8AC3E}">
        <p14:creationId xmlns:p14="http://schemas.microsoft.com/office/powerpoint/2010/main" val="446184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4343F6-41C1-4B2A-BF1C-F89DB06BE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Kryterium: wytwór umysłu ludzkiego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EFDBF7-F3FC-4436-AED1-901F63071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Czy AI może być twórcą?</a:t>
            </a:r>
            <a:br>
              <a:rPr lang="pl-PL" dirty="0">
                <a:latin typeface="Trebuchet MS" panose="020B0603020202020204" pitchFamily="34" charset="0"/>
              </a:rPr>
            </a:br>
            <a:br>
              <a:rPr lang="pl-PL" dirty="0">
                <a:latin typeface="Trebuchet MS" panose="020B0603020202020204" pitchFamily="34" charset="0"/>
              </a:rPr>
            </a:br>
            <a:r>
              <a:rPr lang="pl-PL" sz="1900" b="1" dirty="0">
                <a:latin typeface="Trebuchet MS" panose="020B0603020202020204" pitchFamily="34" charset="0"/>
              </a:rPr>
              <a:t>Zgłoszenie:</a:t>
            </a:r>
            <a:r>
              <a:rPr lang="pl-PL" sz="1900" b="1" u="none" strike="noStrike" baseline="0" dirty="0">
                <a:latin typeface="Trebuchet MS" panose="020B0603020202020204" pitchFamily="34" charset="0"/>
              </a:rPr>
              <a:t> Projekt pojemnika do przechowywania żywności oparty o geometrię fraktalną, który umożliwia szybkie odgrzanie. Uprawniony ?? Stephen </a:t>
            </a:r>
            <a:r>
              <a:rPr lang="pl-PL" sz="1900" b="1" u="none" strike="noStrike" baseline="0" dirty="0" err="1">
                <a:latin typeface="Trebuchet MS" panose="020B0603020202020204" pitchFamily="34" charset="0"/>
              </a:rPr>
              <a:t>Thaler</a:t>
            </a:r>
            <a:r>
              <a:rPr lang="pl-PL" sz="1900" b="1" u="none" strike="noStrike" baseline="0" dirty="0">
                <a:latin typeface="Trebuchet MS" panose="020B0603020202020204" pitchFamily="34" charset="0"/>
              </a:rPr>
              <a:t>, twórca DABUS;</a:t>
            </a:r>
            <a:br>
              <a:rPr lang="pl-PL" sz="1900" b="1" u="none" strike="noStrike" baseline="0" dirty="0">
                <a:latin typeface="Trebuchet MS" panose="020B0603020202020204" pitchFamily="34" charset="0"/>
              </a:rPr>
            </a:br>
            <a:endParaRPr lang="pl-PL" sz="1900" dirty="0">
              <a:latin typeface="Trebuchet MS" panose="020B0603020202020204" pitchFamily="34" charset="0"/>
            </a:endParaRPr>
          </a:p>
          <a:p>
            <a:r>
              <a:rPr lang="pl-PL" dirty="0">
                <a:latin typeface="Trebuchet MS" panose="020B0603020202020204" pitchFamily="34" charset="0"/>
              </a:rPr>
              <a:t>Czy twórca wykorzystujący AI może być autorem, inwertorem lub uprawnionym do rezultatu?</a:t>
            </a:r>
            <a:br>
              <a:rPr lang="pl-PL" dirty="0">
                <a:latin typeface="Trebuchet MS" panose="020B0603020202020204" pitchFamily="34" charset="0"/>
              </a:rPr>
            </a:br>
            <a:br>
              <a:rPr lang="pl-PL" dirty="0">
                <a:latin typeface="Trebuchet MS" panose="020B0603020202020204" pitchFamily="34" charset="0"/>
              </a:rPr>
            </a:br>
            <a:r>
              <a:rPr lang="pl-PL" sz="1800" b="1" dirty="0">
                <a:latin typeface="Trebuchet MS" panose="020B0603020202020204" pitchFamily="34" charset="0"/>
              </a:rPr>
              <a:t>Sprawa nagrody na biennale w </a:t>
            </a:r>
            <a:r>
              <a:rPr lang="pl-PL" sz="1800" b="1" u="none" strike="noStrike" baseline="0" dirty="0">
                <a:latin typeface="Trebuchet MS" panose="020B0603020202020204" pitchFamily="34" charset="0"/>
              </a:rPr>
              <a:t>Jason Allen „</a:t>
            </a:r>
            <a:r>
              <a:rPr lang="pl-PL" sz="1800" b="1" i="1" u="none" strike="noStrike" baseline="0" dirty="0" err="1">
                <a:latin typeface="Trebuchet MS" panose="020B0603020202020204" pitchFamily="34" charset="0"/>
              </a:rPr>
              <a:t>Théâtre</a:t>
            </a:r>
            <a:r>
              <a:rPr lang="pl-PL" sz="1800" b="1" i="1" u="none" strike="noStrike" baseline="0" dirty="0">
                <a:latin typeface="Trebuchet MS" panose="020B0603020202020204" pitchFamily="34" charset="0"/>
              </a:rPr>
              <a:t> </a:t>
            </a:r>
            <a:r>
              <a:rPr lang="pl-PL" sz="1800" b="1" i="1" u="none" strike="noStrike" baseline="0" dirty="0" err="1">
                <a:latin typeface="Trebuchet MS" panose="020B0603020202020204" pitchFamily="34" charset="0"/>
              </a:rPr>
              <a:t>D’opera</a:t>
            </a:r>
            <a:r>
              <a:rPr lang="pl-PL" sz="1800" b="1" i="1" u="none" strike="noStrike" baseline="0" dirty="0">
                <a:latin typeface="Trebuchet MS" panose="020B0603020202020204" pitchFamily="34" charset="0"/>
              </a:rPr>
              <a:t> </a:t>
            </a:r>
            <a:r>
              <a:rPr lang="pl-PL" sz="1800" b="1" i="1" u="none" strike="noStrike" baseline="0" dirty="0" err="1">
                <a:latin typeface="Trebuchet MS" panose="020B0603020202020204" pitchFamily="34" charset="0"/>
              </a:rPr>
              <a:t>Spatial</a:t>
            </a:r>
            <a:r>
              <a:rPr lang="pl-PL" sz="1800" b="1" u="none" strike="noStrike" baseline="0" dirty="0">
                <a:latin typeface="Trebuchet MS" panose="020B0603020202020204" pitchFamily="34" charset="0"/>
              </a:rPr>
              <a:t>” wytwór AI – </a:t>
            </a:r>
            <a:r>
              <a:rPr lang="pl-PL" sz="1800" b="1" u="none" strike="noStrike" baseline="0" dirty="0" err="1">
                <a:latin typeface="Trebuchet MS" panose="020B0603020202020204" pitchFamily="34" charset="0"/>
              </a:rPr>
              <a:t>Midjournry</a:t>
            </a:r>
            <a:r>
              <a:rPr lang="pl-PL" sz="1800" b="1" u="none" strike="noStrike" baseline="0" dirty="0">
                <a:latin typeface="Trebuchet MS" panose="020B0603020202020204" pitchFamily="34" charset="0"/>
              </a:rPr>
              <a:t> – odebranie </a:t>
            </a:r>
            <a:r>
              <a:rPr lang="pl-PL" sz="1800" b="1" u="none" strike="noStrike" baseline="0" dirty="0" err="1">
                <a:latin typeface="Trebuchet MS" panose="020B0603020202020204" pitchFamily="34" charset="0"/>
              </a:rPr>
              <a:t>nagody</a:t>
            </a:r>
            <a:r>
              <a:rPr lang="pl-PL" sz="1800" b="1" u="none" strike="noStrike" baseline="0" dirty="0">
                <a:latin typeface="Trebuchet MS" panose="020B0603020202020204" pitchFamily="34" charset="0"/>
              </a:rPr>
              <a:t> – podważenie autorstwa pomimo wprowadzenie przez malarza ponad 600 zmian – orzeczenie sądu w </a:t>
            </a:r>
            <a:r>
              <a:rPr lang="pl-PL" sz="1800" b="1" u="none" strike="noStrike" baseline="0" dirty="0" err="1">
                <a:latin typeface="Trebuchet MS" panose="020B0603020202020204" pitchFamily="34" charset="0"/>
              </a:rPr>
              <a:t>californii</a:t>
            </a:r>
            <a:r>
              <a:rPr lang="pl-PL" sz="1800" b="1" u="none" strike="noStrike" baseline="0" dirty="0">
                <a:latin typeface="Trebuchet MS" panose="020B0603020202020204" pitchFamily="34" charset="0"/>
              </a:rPr>
              <a:t> nie potwierdziło  autorstwa;</a:t>
            </a:r>
            <a:br>
              <a:rPr lang="pl-PL" sz="1800" b="1" u="none" strike="noStrike" baseline="0" dirty="0">
                <a:latin typeface="Trebuchet MS" panose="020B0603020202020204" pitchFamily="34" charset="0"/>
              </a:rPr>
            </a:br>
            <a:br>
              <a:rPr lang="pl-PL" sz="1800" b="1" u="none" strike="noStrike" baseline="0" dirty="0">
                <a:latin typeface="Trebuchet MS" panose="020B0603020202020204" pitchFamily="34" charset="0"/>
              </a:rPr>
            </a:br>
            <a:r>
              <a:rPr lang="pl-PL" sz="1800" b="1" dirty="0">
                <a:latin typeface="Trebuchet MS" panose="020B0603020202020204" pitchFamily="34" charset="0"/>
              </a:rPr>
              <a:t>Prowokacja- używający </a:t>
            </a:r>
            <a:r>
              <a:rPr lang="pl-PL" sz="1800" b="1" dirty="0" err="1">
                <a:latin typeface="Trebuchet MS" panose="020B0603020202020204" pitchFamily="34" charset="0"/>
              </a:rPr>
              <a:t>promtografii</a:t>
            </a:r>
            <a:r>
              <a:rPr lang="pl-PL" sz="1800" b="1" dirty="0">
                <a:latin typeface="Trebuchet MS" panose="020B0603020202020204" pitchFamily="34" charset="0"/>
              </a:rPr>
              <a:t> fotograf Boris </a:t>
            </a:r>
            <a:r>
              <a:rPr lang="pl-PL" sz="1800" b="1" dirty="0" err="1">
                <a:latin typeface="Trebuchet MS" panose="020B0603020202020204" pitchFamily="34" charset="0"/>
              </a:rPr>
              <a:t>Eldagsen</a:t>
            </a:r>
            <a:r>
              <a:rPr lang="pl-PL" sz="1800" b="1" dirty="0">
                <a:latin typeface="Trebuchet MS" panose="020B0603020202020204" pitchFamily="34" charset="0"/>
              </a:rPr>
              <a:t> otrzymał I nagrodę na Sony World </a:t>
            </a:r>
            <a:r>
              <a:rPr lang="pl-PL" sz="1800" b="1" dirty="0" err="1">
                <a:latin typeface="Trebuchet MS" panose="020B0603020202020204" pitchFamily="34" charset="0"/>
              </a:rPr>
              <a:t>Photography</a:t>
            </a:r>
            <a:r>
              <a:rPr lang="pl-PL" sz="1800" b="1" dirty="0">
                <a:latin typeface="Trebuchet MS" panose="020B0603020202020204" pitchFamily="34" charset="0"/>
              </a:rPr>
              <a:t> </a:t>
            </a:r>
            <a:r>
              <a:rPr lang="pl-PL" sz="1800" b="1" dirty="0" err="1">
                <a:latin typeface="Trebuchet MS" panose="020B0603020202020204" pitchFamily="34" charset="0"/>
              </a:rPr>
              <a:t>Award</a:t>
            </a:r>
            <a:r>
              <a:rPr lang="pl-PL" sz="1800" b="1" dirty="0">
                <a:latin typeface="Trebuchet MS" panose="020B0603020202020204" pitchFamily="34" charset="0"/>
              </a:rPr>
              <a:t> 2023, przyznał się do wykorzystania AI i oddał nagrodę;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6569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99E71B-1652-4337-9E3E-F20B0132E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Nie są wynalazkami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56D2C6-0A6E-45F6-A0D9-4FDEFCAC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>
                <a:latin typeface="Trebuchet MS" panose="020B0603020202020204" pitchFamily="34" charset="0"/>
              </a:rPr>
              <a:t>Za wynalazki nie uważa się w szczególności:</a:t>
            </a:r>
          </a:p>
          <a:p>
            <a:r>
              <a:rPr lang="pl-PL" dirty="0">
                <a:latin typeface="Trebuchet MS" panose="020B0603020202020204" pitchFamily="34" charset="0"/>
              </a:rPr>
              <a:t>odkryć, teorii naukowych i metod matematycznych</a:t>
            </a:r>
          </a:p>
          <a:p>
            <a:r>
              <a:rPr lang="pl-PL" dirty="0">
                <a:latin typeface="Trebuchet MS" panose="020B0603020202020204" pitchFamily="34" charset="0"/>
              </a:rPr>
              <a:t> wytworów o charakterze jedynie estetycznym</a:t>
            </a:r>
          </a:p>
          <a:p>
            <a:r>
              <a:rPr lang="pl-PL" dirty="0">
                <a:latin typeface="Trebuchet MS" panose="020B0603020202020204" pitchFamily="34" charset="0"/>
              </a:rPr>
              <a:t>schematów, zasad i metod przeprowadzania procesów myślowych, rozgrywania gier lub prowadzenia działalności gospodarczej</a:t>
            </a:r>
          </a:p>
          <a:p>
            <a:r>
              <a:rPr lang="pl-PL" dirty="0">
                <a:latin typeface="Trebuchet MS" panose="020B0603020202020204" pitchFamily="34" charset="0"/>
              </a:rPr>
              <a:t>wytworów lub sposobów, których możliwość wykorzystania nie może być wykazana lub wykorzystanie nie przyniesie rezultatu spodziewanego przez zgłaszającego– w świetle powszechnie przyjętych i uznanych zasad nauki</a:t>
            </a:r>
          </a:p>
          <a:p>
            <a:r>
              <a:rPr lang="pl-PL" dirty="0">
                <a:latin typeface="Trebuchet MS" panose="020B0603020202020204" pitchFamily="34" charset="0"/>
              </a:rPr>
              <a:t>programów komputerowych</a:t>
            </a:r>
          </a:p>
          <a:p>
            <a:r>
              <a:rPr lang="pl-PL" dirty="0">
                <a:latin typeface="Trebuchet MS" panose="020B0603020202020204" pitchFamily="34" charset="0"/>
              </a:rPr>
              <a:t>przedstawienia informacji</a:t>
            </a:r>
          </a:p>
        </p:txBody>
      </p:sp>
    </p:spTree>
    <p:extLst>
      <p:ext uri="{BB962C8B-B14F-4D97-AF65-F5344CB8AC3E}">
        <p14:creationId xmlns:p14="http://schemas.microsoft.com/office/powerpoint/2010/main" val="293807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AF6085-448A-49C7-8CD6-716843B0A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Wynalazki nie-</a:t>
            </a:r>
            <a:r>
              <a:rPr lang="pl-PL" dirty="0" err="1">
                <a:latin typeface="Trebuchet MS" panose="020B0603020202020204" pitchFamily="34" charset="0"/>
              </a:rPr>
              <a:t>patentowalne</a:t>
            </a:r>
            <a:endParaRPr lang="pl-PL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0308AA-25E1-47B7-B967-1EF61309E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wynalazki, których wykorzystywanie byłoby sprzeczne z porządkiem publicznym lub dobrymi obyczajami; nie uważa się za sprzeczne z porządkiem publicznym korzystanie z wynalazku tylko dlatego, że jest zabronione przez prawo,</a:t>
            </a:r>
          </a:p>
          <a:p>
            <a:r>
              <a:rPr lang="pl-PL" dirty="0">
                <a:latin typeface="Trebuchet MS" panose="020B0603020202020204" pitchFamily="34" charset="0"/>
              </a:rPr>
              <a:t>odmiany roślin lub rasy zwierząt oraz czysto biologiczne sposoby hodowli roślin lub zwierząt, a także wytwory uzyskiwane takimi sposobami; przepis ten nie ma zastosowania do sposobów mikrobiologicznych lub innych sposobów technicznych ani do wytworów uzyskiwanych takimi sposobami, o ile nie są to odmiany roślin lub rasy zwierząt,</a:t>
            </a:r>
          </a:p>
          <a:p>
            <a:r>
              <a:rPr lang="pl-PL" b="1" dirty="0">
                <a:latin typeface="Trebuchet MS" panose="020B0603020202020204" pitchFamily="34" charset="0"/>
              </a:rPr>
              <a:t>sposoby leczenia ludzi i zwierząt metodami chirurgicznymi lub terapeutycznymi oraz sposoby diagnostyki stosowane na ludziach lub zwierzętach; przepis ten nie dotyczy produktów, a w szczególności substancji lub mieszanin stosowanych w diagnostyce lub leczeniu,</a:t>
            </a:r>
          </a:p>
          <a:p>
            <a:r>
              <a:rPr lang="pl-PL" dirty="0">
                <a:latin typeface="Trebuchet MS" panose="020B0603020202020204" pitchFamily="34" charset="0"/>
              </a:rPr>
              <a:t>sposób hodowli roślin lub zwierząt, o którym mowa w ust. 1 pkt 2, jest czysto biologiczny, jeżeli w całości składa się ze zjawisk naturalnych, takich jak krzyżowanie lub selekcjonowanie.</a:t>
            </a:r>
          </a:p>
        </p:txBody>
      </p:sp>
    </p:spTree>
    <p:extLst>
      <p:ext uri="{BB962C8B-B14F-4D97-AF65-F5344CB8AC3E}">
        <p14:creationId xmlns:p14="http://schemas.microsoft.com/office/powerpoint/2010/main" val="1402371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1DBAEB-12EB-44A2-BAFE-F9CED4699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i="0" u="none" strike="noStrike" baseline="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Ochrona wynalazku </a:t>
            </a:r>
            <a:r>
              <a:rPr lang="pl-PL" i="0" u="none" strike="noStrike" baseline="0" dirty="0">
                <a:latin typeface="Trebuchet MS" panose="020B0603020202020204" pitchFamily="34" charset="0"/>
              </a:rPr>
              <a:t>– kroki</a:t>
            </a:r>
            <a:endParaRPr lang="pl-PL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7551A4-984A-407A-A303-24FB0CF9F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z="1800" b="1" i="0" u="none" strike="noStrike" baseline="0" dirty="0">
                <a:latin typeface="Trebuchet MS" panose="020B0603020202020204" pitchFamily="34" charset="0"/>
              </a:rPr>
              <a:t>ANALIZA STANU TECHNIKI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Polega na </a:t>
            </a:r>
            <a:r>
              <a:rPr lang="pl-PL" sz="1800" b="1" i="0" u="none" strike="noStrike" baseline="0" dirty="0">
                <a:latin typeface="Trebuchet MS" panose="020B0603020202020204" pitchFamily="34" charset="0"/>
              </a:rPr>
              <a:t>sprawdzeniu w bazach patentowych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informacji dotyczących rozwiązań udostępnionych do powszechnej wiadomości w formie ustnego lub pisemnego opisu, przez stosowanie ujawnienie w każdy inny sposób.</a:t>
            </a:r>
          </a:p>
          <a:p>
            <a:r>
              <a:rPr lang="pl-PL" sz="1800" b="1" i="0" u="none" strike="noStrike" baseline="0" dirty="0">
                <a:latin typeface="Trebuchet MS" panose="020B0603020202020204" pitchFamily="34" charset="0"/>
              </a:rPr>
              <a:t>ANALIZA WSTĘPNA WYNALAZKU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Analiza ta pozwoli na ocenę potencjalnych korzyści, jakie wnosi rozwiązanie, rynku odbiorców, fazy rozwoju projektu, zagrożenia ze strony konkurencji, barier wejścia na rynek oraz wskazanie, kto jest właścicielem praw intelektualnych i określenie strategii ochrony.</a:t>
            </a:r>
          </a:p>
          <a:p>
            <a:r>
              <a:rPr lang="pl-PL" sz="1800" b="1" i="0" u="none" strike="noStrike" baseline="0" dirty="0">
                <a:latin typeface="Trebuchet MS" panose="020B0603020202020204" pitchFamily="34" charset="0"/>
              </a:rPr>
              <a:t>PRZYGOTOWANIE OŚWIADCZENIA TWÓRCÓW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Deklaracja autorstwa złożona przez twórców lub podpisanie umowy przeniesienia praw własności na UMW</a:t>
            </a:r>
          </a:p>
          <a:p>
            <a:r>
              <a:rPr lang="pl-PL" sz="1800" b="1" i="0" u="none" strike="noStrike" baseline="0" dirty="0">
                <a:latin typeface="Trebuchet MS" panose="020B0603020202020204" pitchFamily="34" charset="0"/>
              </a:rPr>
              <a:t>ZGŁOSZENIE PROJEKTU WYNALAZCZEGO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Zgłoszenie (UJAWNIENIE) przez twórców rozwiązania w CTT UMW, jako dokonanego w wyniku wykonywanie obowiązków wynikających ze stosunku pracy (również we współpracy z inną uczelnią lub ośrodkiem naukowym).</a:t>
            </a:r>
          </a:p>
          <a:p>
            <a:r>
              <a:rPr lang="pl-PL" sz="1800" b="1" i="0" u="none" strike="noStrike" baseline="0" dirty="0">
                <a:latin typeface="Trebuchet MS" panose="020B0603020202020204" pitchFamily="34" charset="0"/>
              </a:rPr>
              <a:t>PRZYGOTOWANIE ZGŁOSZENIA DO URZĘDU PATENTOWEGO RP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Na tym etapie we współpracy z naukowcem i kancelarią rzeczników patentowych przygotowujemy treść zgłoszenia.</a:t>
            </a:r>
          </a:p>
          <a:p>
            <a:r>
              <a:rPr lang="pl-PL" sz="1800" b="0" i="0" u="none" strike="noStrike" baseline="0" dirty="0">
                <a:latin typeface="Trebuchet MS" panose="020B0603020202020204" pitchFamily="34" charset="0"/>
              </a:rPr>
              <a:t>ZGŁOSZENIE zawiera </a:t>
            </a:r>
            <a:r>
              <a:rPr lang="pl-PL" sz="1800" b="1" i="0" u="none" strike="noStrike" baseline="0" dirty="0">
                <a:latin typeface="Trebuchet MS" panose="020B0603020202020204" pitchFamily="34" charset="0"/>
              </a:rPr>
              <a:t>opis stanu techniki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, </a:t>
            </a:r>
            <a:r>
              <a:rPr lang="pl-PL" sz="1800" b="1" i="0" u="none" strike="noStrike" baseline="0" dirty="0">
                <a:latin typeface="Trebuchet MS" panose="020B0603020202020204" pitchFamily="34" charset="0"/>
              </a:rPr>
              <a:t>przedmiotu ochrony, możliwości zastosowania i szczegółowe zastrzeżenia ochrony.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Istotnym elementem zgłoszenia są potwierdzające skuteczność rozwiązania wyniki badań, np. na grupie pacjentów, zwierzętach laboratoryjnych, liniach komórkowych, szczepach bakteryjnych.</a:t>
            </a:r>
          </a:p>
          <a:p>
            <a:r>
              <a:rPr lang="pl-PL" sz="1800" b="1" i="0" u="none" strike="noStrike" baseline="0" dirty="0">
                <a:latin typeface="Trebuchet MS" panose="020B0603020202020204" pitchFamily="34" charset="0"/>
              </a:rPr>
              <a:t>OPIS stanu techniki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jest elementem zgłoszenia, który pozwala zaprezentować istniejące już podobne rozwiązania. Zadaniem naukowca, jest wykazanie, że opracowane rozwiązanie wnosi nowe cechy względem znanych.</a:t>
            </a:r>
            <a:endParaRPr lang="pl-PL" sz="18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602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9D7741-4F37-4895-BA93-8A606AA80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704" y="500062"/>
            <a:ext cx="10515600" cy="1325563"/>
          </a:xfrm>
        </p:spPr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Patent biotechnologiczny 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7CAEA7-F659-4104-862C-5BEBF46B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2800" b="0" i="0" u="none" strike="noStrike" baseline="0" dirty="0">
                <a:latin typeface="Trebuchet MS" panose="020B0603020202020204" pitchFamily="34" charset="0"/>
              </a:rPr>
              <a:t>Jeżeli do </a:t>
            </a:r>
            <a:r>
              <a:rPr lang="pl-PL" sz="2800" b="1" i="0" u="none" strike="noStrike" baseline="0" dirty="0">
                <a:latin typeface="Trebuchet MS" panose="020B0603020202020204" pitchFamily="34" charset="0"/>
              </a:rPr>
              <a:t>urzeczywistnienia wynalazku potrzebne jest użycie materiału biologicznego</a:t>
            </a:r>
            <a:r>
              <a:rPr lang="pl-PL" sz="2800" b="0" i="0" u="none" strike="noStrike" baseline="0" dirty="0">
                <a:latin typeface="Trebuchet MS" panose="020B0603020202020204" pitchFamily="34" charset="0"/>
              </a:rPr>
              <a:t>, który nie jest powszechnie dostępny ani </a:t>
            </a:r>
            <a:r>
              <a:rPr lang="pl-PL" sz="2800" b="1" i="0" u="none" strike="noStrike" baseline="0" dirty="0">
                <a:latin typeface="Trebuchet MS" panose="020B0603020202020204" pitchFamily="34" charset="0"/>
              </a:rPr>
              <a:t>nie może być przedstawiony w opisie patentowym </a:t>
            </a:r>
            <a:r>
              <a:rPr lang="pl-PL" sz="2800" b="0" i="0" u="none" strike="noStrike" baseline="0" dirty="0">
                <a:latin typeface="Trebuchet MS" panose="020B0603020202020204" pitchFamily="34" charset="0"/>
              </a:rPr>
              <a:t>w taki sposób, aby umożliwić znawcy zastosowanie wynalazku, ujawnienie go może polegać na powołaniu się na dokonane zdeponowanie materiału kolekcji (</a:t>
            </a:r>
            <a:r>
              <a:rPr lang="pl-PL" sz="2800" b="0" i="1" u="none" strike="noStrike" baseline="0" dirty="0">
                <a:latin typeface="Trebuchet MS" panose="020B0603020202020204" pitchFamily="34" charset="0"/>
              </a:rPr>
              <a:t>art. 93 </a:t>
            </a:r>
            <a:r>
              <a:rPr lang="pl-PL" sz="2800" b="0" i="1" u="none" strike="noStrike" baseline="0" dirty="0" err="1">
                <a:latin typeface="Trebuchet MS" panose="020B0603020202020204" pitchFamily="34" charset="0"/>
              </a:rPr>
              <a:t>p.w.p</a:t>
            </a:r>
            <a:r>
              <a:rPr lang="pl-PL" sz="2800" b="0" i="1" u="none" strike="noStrike" baseline="0" dirty="0">
                <a:latin typeface="Trebuchet MS" panose="020B0603020202020204" pitchFamily="34" charset="0"/>
              </a:rPr>
              <a:t>.)</a:t>
            </a:r>
          </a:p>
          <a:p>
            <a:r>
              <a:rPr lang="pl-PL" sz="2800" b="0" i="0" u="none" strike="noStrike" baseline="0" dirty="0">
                <a:latin typeface="Trebuchet MS" panose="020B0603020202020204" pitchFamily="34" charset="0"/>
              </a:rPr>
              <a:t>Kolekcja ta musi być uznana na podstawie </a:t>
            </a:r>
            <a:r>
              <a:rPr lang="pl-PL" sz="2800" b="1" i="0" u="none" strike="noStrike" baseline="0" dirty="0">
                <a:latin typeface="Trebuchet MS" panose="020B0603020202020204" pitchFamily="34" charset="0"/>
              </a:rPr>
              <a:t>umowy międzynarodowej lub może być kolekcją krajową</a:t>
            </a:r>
            <a:r>
              <a:rPr lang="pl-PL" sz="2800" b="0" i="0" u="none" strike="noStrike" baseline="0" dirty="0">
                <a:latin typeface="Trebuchet MS" panose="020B0603020202020204" pitchFamily="34" charset="0"/>
              </a:rPr>
              <a:t>, wskazaną przez Prezesa UPRP</a:t>
            </a:r>
          </a:p>
          <a:p>
            <a:r>
              <a:rPr lang="pl-PL" dirty="0">
                <a:latin typeface="Trebuchet MS" panose="020B0603020202020204" pitchFamily="34" charset="0"/>
              </a:rPr>
              <a:t>Najbliższy depozyt materiału biologicznego znajduje się w </a:t>
            </a:r>
            <a:r>
              <a:rPr lang="pl-PL" dirty="0" err="1">
                <a:latin typeface="Trebuchet MS" panose="020B0603020202020204" pitchFamily="34" charset="0"/>
              </a:rPr>
              <a:t>IIiTD</a:t>
            </a:r>
            <a:r>
              <a:rPr lang="pl-PL" dirty="0">
                <a:latin typeface="Trebuchet MS" panose="020B0603020202020204" pitchFamily="34" charset="0"/>
              </a:rPr>
              <a:t> PAN</a:t>
            </a:r>
            <a:endParaRPr lang="pl-PL" sz="2800" b="0" i="0" u="none" strike="noStrike" baseline="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pl-PL" sz="2800" b="0" i="0" u="none" strike="noStrike" baseline="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9972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CEA40-ABFF-4182-9C6E-D4CBD4A2A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458" y="431520"/>
            <a:ext cx="10515600" cy="1325563"/>
          </a:xfrm>
        </p:spPr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Patent – postepowanie  w UPRP</a:t>
            </a:r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72101AD8-0853-4668-9C2F-9095B25A4E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904733"/>
            <a:ext cx="10515600" cy="2588142"/>
          </a:xfr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831BE73D-E9F3-E3A1-C592-F7554694C324}"/>
              </a:ext>
            </a:extLst>
          </p:cNvPr>
          <p:cNvSpPr txBox="1"/>
          <p:nvPr/>
        </p:nvSpPr>
        <p:spPr>
          <a:xfrm>
            <a:off x="1026458" y="1757083"/>
            <a:ext cx="103273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b="0" i="0" dirty="0">
                <a:effectLst/>
                <a:latin typeface="Trebuchet MS" panose="020B0603020202020204" pitchFamily="34" charset="0"/>
              </a:rPr>
              <a:t>Przez uzyskanie patentu nabywa się prawo wyłącznego korzystania z wynalazku w sposób zarobkowy lub zawodowy na całym obszarze Rzeczypospolitej Polskiej.</a:t>
            </a:r>
          </a:p>
          <a:p>
            <a:pPr algn="l"/>
            <a:r>
              <a:rPr lang="pl-PL" b="0" i="0" dirty="0">
                <a:effectLst/>
                <a:latin typeface="Trebuchet MS" panose="020B0603020202020204" pitchFamily="34" charset="0"/>
              </a:rPr>
              <a:t>Zakres przedmiotowy patentu określają zastrzeżenia patentowe, zawarte w opisie patentowym. Opis wynalazku i rysunki mogą służyć do wykładni zastrzeżeń patentowych.</a:t>
            </a:r>
            <a:br>
              <a:rPr lang="pl-PL" b="0" i="0" dirty="0">
                <a:effectLst/>
                <a:latin typeface="Trebuchet MS" panose="020B0603020202020204" pitchFamily="34" charset="0"/>
              </a:rPr>
            </a:br>
            <a:r>
              <a:rPr lang="pl-PL" b="0" i="0" dirty="0">
                <a:effectLst/>
                <a:latin typeface="Trebuchet MS" panose="020B0603020202020204" pitchFamily="34" charset="0"/>
              </a:rPr>
              <a:t>Czas trwania patentu wynosi 20 lat od daty dokonania zgłoszenia wynalazku w UPRP.</a:t>
            </a:r>
          </a:p>
        </p:txBody>
      </p:sp>
    </p:spTree>
    <p:extLst>
      <p:ext uri="{BB962C8B-B14F-4D97-AF65-F5344CB8AC3E}">
        <p14:creationId xmlns:p14="http://schemas.microsoft.com/office/powerpoint/2010/main" val="233531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443BBF-A939-4F28-9E9F-AD3C1CE6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800" b="0" i="0" u="none" strike="noStrike" baseline="0" dirty="0">
              <a:solidFill>
                <a:srgbClr val="424455"/>
              </a:solidFill>
              <a:latin typeface="Trebuchet MS" panose="020B0603020202020204" pitchFamily="34" charset="0"/>
            </a:endParaRPr>
          </a:p>
          <a:p>
            <a:pPr marL="0" indent="0" algn="ctr">
              <a:buNone/>
            </a:pPr>
            <a:r>
              <a:rPr lang="pl-PL" sz="4800" b="0" i="0" u="none" strike="noStrike" baseline="0" dirty="0">
                <a:latin typeface="Trebuchet MS" panose="020B0603020202020204" pitchFamily="34" charset="0"/>
              </a:rPr>
              <a:t>Po co nam ta wiedza?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1451659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94CADA-6DE2-40B4-9A3B-579EF919F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Postępowanie międzynarodowe PCT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5B0993-89EF-46E2-8290-499B84A71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pl-PL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pl-PL" sz="1800" b="0" i="0" u="none" strike="noStrike" baseline="0" dirty="0">
                <a:latin typeface="Trebuchet MS" panose="020B0603020202020204" pitchFamily="34" charset="0"/>
              </a:rPr>
              <a:t>Układ o Współpracy Patentowej - </a:t>
            </a:r>
            <a:r>
              <a:rPr lang="pl-PL" sz="1800" b="0" i="1" u="none" strike="noStrike" baseline="0" dirty="0">
                <a:latin typeface="Trebuchet MS" panose="020B0603020202020204" pitchFamily="34" charset="0"/>
              </a:rPr>
              <a:t>Patent </a:t>
            </a:r>
            <a:r>
              <a:rPr lang="pl-PL" sz="1800" b="0" i="1" u="none" strike="noStrike" baseline="0" dirty="0" err="1">
                <a:latin typeface="Trebuchet MS" panose="020B0603020202020204" pitchFamily="34" charset="0"/>
              </a:rPr>
              <a:t>Cooperation</a:t>
            </a:r>
            <a:r>
              <a:rPr lang="pl-PL" sz="1800" b="0" i="1" u="none" strike="noStrike" baseline="0" dirty="0">
                <a:latin typeface="Trebuchet MS" panose="020B0603020202020204" pitchFamily="34" charset="0"/>
              </a:rPr>
              <a:t> </a:t>
            </a:r>
            <a:r>
              <a:rPr lang="pl-PL" sz="1800" b="0" i="1" u="none" strike="noStrike" baseline="0" dirty="0" err="1">
                <a:latin typeface="Trebuchet MS" panose="020B0603020202020204" pitchFamily="34" charset="0"/>
              </a:rPr>
              <a:t>Treaty</a:t>
            </a:r>
            <a:r>
              <a:rPr lang="pl-PL" sz="1800" b="0" i="1" u="none" strike="noStrike" baseline="0" dirty="0">
                <a:latin typeface="Trebuchet MS" panose="020B0603020202020204" pitchFamily="34" charset="0"/>
              </a:rPr>
              <a:t> 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(PCT);</a:t>
            </a:r>
          </a:p>
          <a:p>
            <a:r>
              <a:rPr lang="pl-PL" sz="1800" b="0" i="0" u="none" strike="noStrike" baseline="0" dirty="0">
                <a:latin typeface="Trebuchet MS" panose="020B0603020202020204" pitchFamily="34" charset="0"/>
              </a:rPr>
              <a:t>Układ powstał w 1970 r. i aktualnie zrzesza 153 kraje</a:t>
            </a:r>
          </a:p>
          <a:p>
            <a:r>
              <a:rPr lang="pl-PL" sz="1800" b="0" i="0" u="none" strike="noStrike" baseline="0" dirty="0">
                <a:latin typeface="Trebuchet MS" panose="020B0603020202020204" pitchFamily="34" charset="0"/>
              </a:rPr>
              <a:t>System PCT służy ułatwieniu zgłaszania wynalazków – nie ma „patentu PCT”;</a:t>
            </a:r>
          </a:p>
          <a:p>
            <a:r>
              <a:rPr lang="pl-PL" sz="1800" b="0" i="0" u="none" strike="noStrike" baseline="0" dirty="0">
                <a:latin typeface="Trebuchet MS" panose="020B0603020202020204" pitchFamily="34" charset="0"/>
              </a:rPr>
              <a:t>System PCT przewiduje fazę międzynarodową, fazę regionalną (EPO) i krajową</a:t>
            </a:r>
          </a:p>
          <a:p>
            <a:r>
              <a:rPr lang="pl-PL" sz="1800" b="0" i="0" u="none" strike="noStrike" baseline="0" dirty="0">
                <a:latin typeface="Trebuchet MS" panose="020B0603020202020204" pitchFamily="34" charset="0"/>
              </a:rPr>
              <a:t>Zgłoszenie międzynarodowe - ubieganie się o ochronę na to samo rozwiązanie w wielu państwach, poprzez dokonanie jednego zgłoszenia międzynarodowego, prowadzenie jednego postępowania, które rozdziela się na wiązkę patentów krajowych</a:t>
            </a:r>
          </a:p>
          <a:p>
            <a:r>
              <a:rPr lang="pl-PL" sz="1800" b="0" i="0" u="none" strike="noStrike" baseline="0" dirty="0">
                <a:latin typeface="Trebuchet MS" panose="020B0603020202020204" pitchFamily="34" charset="0"/>
              </a:rPr>
              <a:t>Decyzję o udzieleniu patentu podejmują w fazie krajowej/regionalnej krajowe bądź regionalne urzędy patentowe</a:t>
            </a:r>
          </a:p>
          <a:p>
            <a:r>
              <a:rPr lang="pl-PL" sz="1800" b="1" i="0" u="none" strike="noStrike" baseline="0" dirty="0">
                <a:latin typeface="Trebuchet MS" panose="020B0603020202020204" pitchFamily="34" charset="0"/>
              </a:rPr>
              <a:t>Postępowanie PCT - zdecydowane zmniejszenie kosztów zgłoszenia oraz zwiększenie szansy na wdrożenie wynalazku</a:t>
            </a:r>
            <a:endParaRPr lang="pl-PL" sz="1800" b="0" i="0" u="none" strike="noStrike" baseline="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71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DDE348-F782-4091-BBDD-79960F4E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Postępowanie regionalne EP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9BE0F4-4AF6-4E3D-B683-CE5BFCCC8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Trebuchet MS" panose="020B0603020202020204" pitchFamily="34" charset="0"/>
              </a:rPr>
              <a:t>Przed Europejskim Urzędem Patentowym – udzielany jest patent europejski:</a:t>
            </a:r>
          </a:p>
          <a:p>
            <a:pPr algn="l"/>
            <a:r>
              <a:rPr lang="pl-PL" sz="2000" b="0" i="0" u="none" strike="noStrike" baseline="0" dirty="0">
                <a:latin typeface="Trebuchet MS" panose="020B0603020202020204" pitchFamily="34" charset="0"/>
              </a:rPr>
              <a:t>1m wniesienie opłaty, 2m dostarczenie tłumaczenia na EN, DE lub FR,</a:t>
            </a:r>
          </a:p>
          <a:p>
            <a:pPr algn="l"/>
            <a:r>
              <a:rPr lang="pl-PL" sz="2000" dirty="0">
                <a:latin typeface="Trebuchet MS" panose="020B0603020202020204" pitchFamily="34" charset="0"/>
              </a:rPr>
              <a:t>ISR / WOSA: 6-8m od zgłoszenia (jeśli pierwszeństwo to do 14-16m od tej daty),</a:t>
            </a:r>
          </a:p>
          <a:p>
            <a:pPr algn="l"/>
            <a:r>
              <a:rPr lang="pl-PL" sz="2000" b="0" i="0" u="none" strike="noStrike" baseline="0" dirty="0">
                <a:latin typeface="Trebuchet MS" panose="020B0603020202020204" pitchFamily="34" charset="0"/>
              </a:rPr>
              <a:t>12m koniec okresu pierwszeństwa (trzeba dostarczyć dokument pierwszeństwa w terminie 16m od najwcześniejszego pierwszeństwa)</a:t>
            </a:r>
            <a:endParaRPr lang="pl-PL" sz="2000" dirty="0">
              <a:latin typeface="Trebuchet MS" panose="020B0603020202020204" pitchFamily="34" charset="0"/>
            </a:endParaRPr>
          </a:p>
          <a:p>
            <a:r>
              <a:rPr lang="pl-PL" sz="2000" dirty="0">
                <a:latin typeface="Trebuchet MS" panose="020B0603020202020204" pitchFamily="34" charset="0"/>
              </a:rPr>
              <a:t>18m publikacja zgłoszenia patentowego</a:t>
            </a:r>
          </a:p>
          <a:p>
            <a:r>
              <a:rPr lang="pl-PL" sz="2000" dirty="0">
                <a:latin typeface="Trebuchet MS" panose="020B0603020202020204" pitchFamily="34" charset="0"/>
              </a:rPr>
              <a:t>Zawiadomienie R.70(2) EPC 6m na ustosunkowanie się do negatywnego ISR</a:t>
            </a:r>
          </a:p>
          <a:p>
            <a:r>
              <a:rPr lang="pl-PL" sz="2000" dirty="0">
                <a:latin typeface="Trebuchet MS" panose="020B0603020202020204" pitchFamily="34" charset="0"/>
              </a:rPr>
              <a:t>6m od publikacji zgłoszenia – termin na złożenie wniosku o </a:t>
            </a:r>
            <a:r>
              <a:rPr lang="pl-PL" sz="2000" dirty="0" err="1">
                <a:latin typeface="Trebuchet MS" panose="020B0603020202020204" pitchFamily="34" charset="0"/>
              </a:rPr>
              <a:t>egzaminację</a:t>
            </a:r>
            <a:r>
              <a:rPr lang="pl-PL" sz="2000" dirty="0">
                <a:latin typeface="Trebuchet MS" panose="020B0603020202020204" pitchFamily="34" charset="0"/>
              </a:rPr>
              <a:t>, tj.(1) wniesienie opłaty za </a:t>
            </a:r>
            <a:r>
              <a:rPr lang="pl-PL" sz="2000" dirty="0" err="1">
                <a:latin typeface="Trebuchet MS" panose="020B0603020202020204" pitchFamily="34" charset="0"/>
              </a:rPr>
              <a:t>egzaminację</a:t>
            </a:r>
            <a:r>
              <a:rPr lang="pl-PL" sz="2000" dirty="0">
                <a:latin typeface="Trebuchet MS" panose="020B0603020202020204" pitchFamily="34" charset="0"/>
              </a:rPr>
              <a:t>, (2) opłaty za wyznaczenie, (3) opłatę za 3 rok ochrony oraz (4) odpowiedź na zarzuty ISR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0318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45B305-9E7F-4AE5-B7B1-4B99D54BA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Postępowanie regionalne EP -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397132-375B-44AD-BB7C-9553A330A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>
                <a:latin typeface="Trebuchet MS" panose="020B0603020202020204" pitchFamily="34" charset="0"/>
              </a:rPr>
              <a:t>Zawiadomienie A.94(3) EPC 4m na ustosunkowanie się do zawiadomienia,</a:t>
            </a:r>
          </a:p>
          <a:p>
            <a:r>
              <a:rPr lang="pl-PL" sz="2000" dirty="0">
                <a:latin typeface="Trebuchet MS" panose="020B0603020202020204" pitchFamily="34" charset="0"/>
              </a:rPr>
              <a:t>Początek </a:t>
            </a:r>
            <a:r>
              <a:rPr lang="pl-PL" sz="2000" dirty="0" err="1">
                <a:latin typeface="Trebuchet MS" panose="020B0603020202020204" pitchFamily="34" charset="0"/>
              </a:rPr>
              <a:t>egzaminacji</a:t>
            </a:r>
            <a:r>
              <a:rPr lang="pl-PL" sz="2000" dirty="0">
                <a:latin typeface="Trebuchet MS" panose="020B0603020202020204" pitchFamily="34" charset="0"/>
              </a:rPr>
              <a:t>, możliwość przyspieszenia procedury (PACE),</a:t>
            </a:r>
          </a:p>
          <a:p>
            <a:r>
              <a:rPr lang="pl-PL" sz="2000" dirty="0">
                <a:latin typeface="Trebuchet MS" panose="020B0603020202020204" pitchFamily="34" charset="0"/>
              </a:rPr>
              <a:t>Od 24m trzeba wnosić opłaty za podtrzymanie procedury przed EPO. Opłaty są należne na koniec miesiąca z daty zgłoszenia. Opłatę za pierwszy okres można wnieść 6m przed jej terminem, a za kolejne okresy 3m przed jej terminem,</a:t>
            </a:r>
          </a:p>
          <a:p>
            <a:r>
              <a:rPr lang="pl-PL" sz="2000" dirty="0">
                <a:latin typeface="Trebuchet MS" panose="020B0603020202020204" pitchFamily="34" charset="0"/>
              </a:rPr>
              <a:t>Zawiadomienie R.71(3) EPC Intencja udzielenia patentu, konieczne: złożenie tłumaczeń zastrzeżeń na FR/DE i wniesienie opłaty za przyznanie patentu. Od publikacji patentu 1m na złożenie wniosku o efekt jednolity i 3m na walidację w krajach, które nie podpisały porozumienia londyńskiego;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5481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EBCC47-9EEE-4297-BB2E-DC8E4B074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EPO - Patent jednolity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07E7AC-829C-4BA7-9EE1-BFF20A487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Rozporządzenie (UE) nr 1257/2012 w sprawie jednolitego systemu ochrony patentowej umożliwia ubieganie się o zarejestrowanie jednolitego skutku prawnego w wyniku jednego zgłoszenia. Jednolity patent oznacza patent europejski o jednolitym skutku, który zapewnia jednolitą ochronę patentową w 25 uczestniczących państwach członkowskich UE.</a:t>
            </a:r>
          </a:p>
          <a:p>
            <a:r>
              <a:rPr lang="pl-PL" dirty="0">
                <a:latin typeface="Trebuchet MS" panose="020B0603020202020204" pitchFamily="34" charset="0"/>
              </a:rPr>
              <a:t>Zakres terytorialny ochrony patentów jednolitych obejmuje tylko te państwa członkowskie UE, które ratyfikowały Porozumienie w sprawie Jednolitego Sądu Patentowego (UPCA).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1102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A8490A-BDB7-4316-9BEC-704D7D0EC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Jednolity Sąd Patentowy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AEB030-2471-48D2-8EC3-29E2923AC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Od dnia 01.06.2023r na mocy Rozporządzenia </a:t>
            </a:r>
            <a:r>
              <a:rPr lang="pl-PL" dirty="0" err="1">
                <a:latin typeface="Trebuchet MS" panose="020B0603020202020204" pitchFamily="34" charset="0"/>
              </a:rPr>
              <a:t>ws</a:t>
            </a:r>
            <a:r>
              <a:rPr lang="pl-PL" dirty="0">
                <a:latin typeface="Trebuchet MS" panose="020B0603020202020204" pitchFamily="34" charset="0"/>
              </a:rPr>
              <a:t>. Jednolitego Sądu Patentowego (2013/C 175/01) zaczyna swoją działalność Jednolity Sąd Patentowy (</a:t>
            </a:r>
            <a:r>
              <a:rPr lang="pl-PL" dirty="0" err="1">
                <a:latin typeface="Trebuchet MS" panose="020B0603020202020204" pitchFamily="34" charset="0"/>
              </a:rPr>
              <a:t>Unified</a:t>
            </a:r>
            <a:r>
              <a:rPr lang="pl-PL" dirty="0">
                <a:latin typeface="Trebuchet MS" panose="020B0603020202020204" pitchFamily="34" charset="0"/>
              </a:rPr>
              <a:t> Patent Court - UPC, JSP), który w przyszłości, ma być sądem, wyłącznie właściwym w zakresie patentów europejskich oraz NOWYCH patentów europejskich o jednolitym skutku we wszystkich Państwach członkowskich UE, które przystąpiły do Porozumienia w sprawie Jednolitego Sądu Patentowego (</a:t>
            </a:r>
            <a:r>
              <a:rPr lang="pl-PL" dirty="0" err="1">
                <a:latin typeface="Trebuchet MS" panose="020B0603020202020204" pitchFamily="34" charset="0"/>
              </a:rPr>
              <a:t>Unified</a:t>
            </a:r>
            <a:r>
              <a:rPr lang="pl-PL" dirty="0">
                <a:latin typeface="Trebuchet MS" panose="020B0603020202020204" pitchFamily="34" charset="0"/>
              </a:rPr>
              <a:t> Patent Court Agreement).</a:t>
            </a:r>
          </a:p>
          <a:p>
            <a:r>
              <a:rPr lang="pl-PL" dirty="0">
                <a:latin typeface="Trebuchet MS" panose="020B0603020202020204" pitchFamily="34" charset="0"/>
              </a:rPr>
              <a:t>Dla polskich zgłaszających istotnym jest fakt, że pomimo, iż Polska nie przystąpiła do Porozumienia o Jednolitym Sądzie Patentowym (nie stała się częścią unijnego systemu sądowego), to jednak wejście w życie UPC, będzie miało duże znaczenie dla polskich zgłaszających, którzy mogą uczestniczyć w procedurze tzw. Patentu Jednolitego, zwłaszcza w sytuacji, gdy posiadają już patenty udzielone przez EPO mogą być pozywani przed UPC.</a:t>
            </a:r>
          </a:p>
        </p:txBody>
      </p:sp>
    </p:spTree>
    <p:extLst>
      <p:ext uri="{BB962C8B-B14F-4D97-AF65-F5344CB8AC3E}">
        <p14:creationId xmlns:p14="http://schemas.microsoft.com/office/powerpoint/2010/main" val="2531493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AFD15F-D3D8-49B0-A6C8-0462C5DAE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Wzór użytkowy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3E79D0-DDB3-4806-999B-FA74A8F77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7921"/>
            <a:ext cx="10683240" cy="4351338"/>
          </a:xfrm>
        </p:spPr>
        <p:txBody>
          <a:bodyPr>
            <a:normAutofit fontScale="92500" lnSpcReduction="20000"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Wzór użytkowy to nowe i użyteczne rozwiązanie o charakterze technicznym, dotyczące kształtu, budowy lub zestawienia przedmiotu o trwałej postaci- potocznie nazywany „</a:t>
            </a:r>
            <a:r>
              <a:rPr lang="pl-PL" i="1" dirty="0">
                <a:latin typeface="Trebuchet MS" panose="020B0603020202020204" pitchFamily="34" charset="0"/>
              </a:rPr>
              <a:t>małym patentem</a:t>
            </a:r>
            <a:r>
              <a:rPr lang="pl-PL" dirty="0">
                <a:latin typeface="Trebuchet MS" panose="020B0603020202020204" pitchFamily="34" charset="0"/>
              </a:rPr>
              <a:t>”</a:t>
            </a:r>
          </a:p>
          <a:p>
            <a:r>
              <a:rPr lang="pl-PL" dirty="0">
                <a:latin typeface="Trebuchet MS" panose="020B0603020202020204" pitchFamily="34" charset="0"/>
              </a:rPr>
              <a:t>Na wzór użytkowy udziela się </a:t>
            </a:r>
            <a:r>
              <a:rPr lang="pl-PL" i="1" dirty="0">
                <a:latin typeface="Trebuchet MS" panose="020B0603020202020204" pitchFamily="34" charset="0"/>
              </a:rPr>
              <a:t>prawa ochronnego</a:t>
            </a:r>
            <a:r>
              <a:rPr lang="pl-PL" dirty="0">
                <a:latin typeface="Trebuchet MS" panose="020B0603020202020204" pitchFamily="34" charset="0"/>
              </a:rPr>
              <a:t>, trwa 10 lat.</a:t>
            </a:r>
          </a:p>
          <a:p>
            <a:r>
              <a:rPr lang="pl-PL" dirty="0">
                <a:latin typeface="Trebuchet MS" panose="020B0603020202020204" pitchFamily="34" charset="0"/>
              </a:rPr>
              <a:t>Wzór użytkowy uważa się za rozwiązanie użyteczne, jeżeli pozwala ono na  osiągnięcie celu mającego praktyczne znaczenie przy wytwarzaniu lub korzystaniu z wyrobów.</a:t>
            </a:r>
          </a:p>
          <a:p>
            <a:r>
              <a:rPr lang="pl-PL" dirty="0">
                <a:latin typeface="Trebuchet MS" panose="020B0603020202020204" pitchFamily="34" charset="0"/>
              </a:rPr>
              <a:t>Nowość wzoru użytkowego rozpatruje się w identyczny sposób jak nowość wynalazku.</a:t>
            </a:r>
          </a:p>
          <a:p>
            <a:r>
              <a:rPr lang="pl-PL" dirty="0">
                <a:latin typeface="Trebuchet MS" panose="020B0603020202020204" pitchFamily="34" charset="0"/>
              </a:rPr>
              <a:t>Trwała postać wzoru użytkowego - przedmioty, które posiadają przestrzenne ukształtowanie (rysunek wzoru); </a:t>
            </a:r>
          </a:p>
        </p:txBody>
      </p:sp>
    </p:spTree>
    <p:extLst>
      <p:ext uri="{BB962C8B-B14F-4D97-AF65-F5344CB8AC3E}">
        <p14:creationId xmlns:p14="http://schemas.microsoft.com/office/powerpoint/2010/main" val="3973804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573627-3600-55E8-51A0-24601DCC8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>
                <a:latin typeface="Trebuchet MS" panose="020B0603020202020204" pitchFamily="34" charset="0"/>
              </a:rPr>
            </a:br>
            <a:r>
              <a:rPr lang="pl-PL" sz="4000" dirty="0">
                <a:latin typeface="Trebuchet MS" panose="020B0603020202020204" pitchFamily="34" charset="0"/>
              </a:rPr>
              <a:t>Wzór przemysłowy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7310F3-D192-B5F3-6BA5-76ECE049A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28376" cy="4351338"/>
          </a:xfrm>
        </p:spPr>
        <p:txBody>
          <a:bodyPr>
            <a:normAutofit/>
          </a:bodyPr>
          <a:lstStyle/>
          <a:p>
            <a:r>
              <a:rPr lang="pl-PL" sz="2600" dirty="0">
                <a:latin typeface="Trebuchet MS" panose="020B0603020202020204" pitchFamily="34" charset="0"/>
              </a:rPr>
              <a:t>nowa i posiadająca indywidualny charakter (oryginalność) postać wytworu lub jego części</a:t>
            </a:r>
          </a:p>
          <a:p>
            <a:r>
              <a:rPr lang="pl-PL" sz="2600" dirty="0">
                <a:latin typeface="Trebuchet MS" panose="020B0603020202020204" pitchFamily="34" charset="0"/>
              </a:rPr>
              <a:t>ochrona dotyczy wyglądu zewnętrznego (design) dowolnego produktu przemysłowego lub rzemieślniczego</a:t>
            </a:r>
          </a:p>
          <a:p>
            <a:r>
              <a:rPr lang="pl-PL" sz="2600" dirty="0">
                <a:latin typeface="Trebuchet MS" panose="020B0603020202020204" pitchFamily="34" charset="0"/>
              </a:rPr>
              <a:t>wzorem przemysłowym może być kształt, wygląd przedmiotu,  faktura materiału, kolor, użyte zdobienia, krój czcionki.</a:t>
            </a:r>
          </a:p>
          <a:p>
            <a:r>
              <a:rPr lang="pl-PL" sz="2600" dirty="0">
                <a:latin typeface="Trebuchet MS" panose="020B0603020202020204" pitchFamily="34" charset="0"/>
              </a:rPr>
              <a:t>Wzór przemysłowy chroniony jest prawem z rejestracji, a czas ochrony to 25 lat od daty zgłoszenia wzoru przemysłowego, maksymalna ochrona trwa 5 x 5 lat;</a:t>
            </a:r>
          </a:p>
        </p:txBody>
      </p:sp>
    </p:spTree>
    <p:extLst>
      <p:ext uri="{BB962C8B-B14F-4D97-AF65-F5344CB8AC3E}">
        <p14:creationId xmlns:p14="http://schemas.microsoft.com/office/powerpoint/2010/main" val="2766419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4DD56B-5897-4008-A3E6-6F573EC3E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Znak towarowy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B815B7-AB00-4D6D-8C6D-A15BB862E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4952" cy="4351338"/>
          </a:xfrm>
        </p:spPr>
        <p:txBody>
          <a:bodyPr>
            <a:normAutofit fontScale="92500" lnSpcReduction="20000"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Znakiem towarowym może być każde oznaczenie umożliwiające odróżnienie towarów jednego przedsiębiorstwa od towarów innego przedsiębiorstwa oraz możliwe do przedstawienia w rejestrze znaków towarowych w sposób pozwalający na ustalenie jednoznacznego i dokładnego przedmiotu udzielonej ochrony.</a:t>
            </a:r>
          </a:p>
          <a:p>
            <a:r>
              <a:rPr lang="pl-PL" dirty="0">
                <a:latin typeface="Trebuchet MS" panose="020B0603020202020204" pitchFamily="34" charset="0"/>
              </a:rPr>
              <a:t>Dwie przesłanki: zdolność odróżniania oraz </a:t>
            </a:r>
            <a:r>
              <a:rPr lang="pl-PL" dirty="0" err="1">
                <a:latin typeface="Trebuchet MS" panose="020B0603020202020204" pitchFamily="34" charset="0"/>
              </a:rPr>
              <a:t>przedstawialne</a:t>
            </a:r>
            <a:r>
              <a:rPr lang="pl-PL" dirty="0">
                <a:latin typeface="Trebuchet MS" panose="020B0603020202020204" pitchFamily="34" charset="0"/>
              </a:rPr>
              <a:t> w rejestrze;</a:t>
            </a:r>
          </a:p>
          <a:p>
            <a:r>
              <a:rPr lang="pl-PL" dirty="0">
                <a:latin typeface="Trebuchet MS" panose="020B0603020202020204" pitchFamily="34" charset="0"/>
              </a:rPr>
              <a:t>Znakiem towarowym może być: wyraz (w tym nazwisko), rysunek, ornament, kompozycja kolorystyczna, forma przestrzenna, melodia lub inny sygnał dźwiękowy.</a:t>
            </a:r>
          </a:p>
          <a:p>
            <a:r>
              <a:rPr lang="pl-PL" dirty="0">
                <a:latin typeface="Trebuchet MS" panose="020B0603020202020204" pitchFamily="34" charset="0"/>
              </a:rPr>
              <a:t>W zgłoszeniu znaku towarowego należy określić znak towarowy oraz wskazać towary i/lub usługi, dla których znak ten jest przeznaczony</a:t>
            </a:r>
          </a:p>
          <a:p>
            <a:r>
              <a:rPr lang="pl-PL" dirty="0">
                <a:latin typeface="Trebuchet MS" panose="020B0603020202020204" pitchFamily="34" charset="0"/>
              </a:rPr>
              <a:t>Międzynarodowa Klasyfikacja Towarów i Usług, Nicejska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84013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AC52B4-FB5A-3C72-748C-63592D26D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sz="4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pl-PL" sz="40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Know-how = tajemnica przedsiębiorstwa</a:t>
            </a:r>
            <a:br>
              <a:rPr lang="pl-PL" sz="4000" dirty="0">
                <a:solidFill>
                  <a:srgbClr val="424455"/>
                </a:solidFill>
                <a:latin typeface="Trebuchet MS" panose="020B0603020202020204" pitchFamily="34" charset="0"/>
              </a:rPr>
            </a:br>
            <a:endParaRPr lang="pl-PL" sz="4000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098F81-F20A-ED3E-7DE2-0487925E0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i="0" u="none" strike="noStrike" baseline="0" dirty="0">
                <a:solidFill>
                  <a:srgbClr val="FFFFFF"/>
                </a:solidFill>
                <a:latin typeface="Trebuchet MS" panose="020B0603020202020204" pitchFamily="34" charset="0"/>
              </a:rPr>
              <a:t>Know-how: </a:t>
            </a:r>
            <a:r>
              <a:rPr lang="pl-PL" sz="2400" b="0" i="0" u="none" strike="noStrike" baseline="0" dirty="0">
                <a:solidFill>
                  <a:srgbClr val="FFFFFF"/>
                </a:solidFill>
                <a:latin typeface="Trebuchet MS" panose="020B0603020202020204" pitchFamily="34" charset="0"/>
              </a:rPr>
              <a:t>(</a:t>
            </a:r>
            <a:r>
              <a:rPr lang="pl-PL" sz="2400" b="0" i="1" u="none" strike="noStrike" baseline="0" dirty="0" err="1">
                <a:solidFill>
                  <a:srgbClr val="FFFFFF"/>
                </a:solidFill>
                <a:latin typeface="Trebuchet MS" panose="020B0603020202020204" pitchFamily="34" charset="0"/>
              </a:rPr>
              <a:t>know</a:t>
            </a:r>
            <a:r>
              <a:rPr lang="pl-PL" sz="2400" b="0" i="0" u="none" strike="noStrike" baseline="0" dirty="0">
                <a:solidFill>
                  <a:srgbClr val="FFFFFF"/>
                </a:solidFill>
                <a:latin typeface="Trebuchet MS" panose="020B0603020202020204" pitchFamily="34" charset="0"/>
              </a:rPr>
              <a:t>–„wiedzieć”, </a:t>
            </a:r>
            <a:r>
              <a:rPr lang="pl-PL" sz="2400" b="0" i="1" u="none" strike="noStrike" baseline="0" dirty="0" err="1">
                <a:solidFill>
                  <a:srgbClr val="FFFFFF"/>
                </a:solidFill>
                <a:latin typeface="Trebuchet MS" panose="020B0603020202020204" pitchFamily="34" charset="0"/>
              </a:rPr>
              <a:t>how</a:t>
            </a:r>
            <a:r>
              <a:rPr lang="pl-PL" sz="2400" b="0" i="0" u="none" strike="noStrike" baseline="0" dirty="0">
                <a:solidFill>
                  <a:srgbClr val="FFFFFF"/>
                </a:solidFill>
                <a:latin typeface="Trebuchet MS" panose="020B0603020202020204" pitchFamily="34" charset="0"/>
              </a:rPr>
              <a:t>–„jak”) termin określający konkretną wiedzę techniczną z danej dziedziny, umiejętność wykonania lub wyprodukowania czegoś, kompetencję, biegłość. /Wikipedia</a:t>
            </a:r>
          </a:p>
          <a:p>
            <a:r>
              <a:rPr lang="pl-PL" sz="2400" b="1" i="0" u="none" strike="noStrike" baseline="0" dirty="0">
                <a:solidFill>
                  <a:srgbClr val="FFFFFF"/>
                </a:solidFill>
                <a:latin typeface="Trebuchet MS" panose="020B0603020202020204" pitchFamily="34" charset="0"/>
              </a:rPr>
              <a:t>Tajemnica przedsiębiorstwa: </a:t>
            </a:r>
            <a:r>
              <a:rPr lang="pl-PL" sz="2400" b="0" i="0" u="none" strike="noStrike" baseline="0" dirty="0">
                <a:solidFill>
                  <a:srgbClr val="FFFFFF"/>
                </a:solidFill>
                <a:latin typeface="Trebuchet MS" panose="020B0603020202020204" pitchFamily="34" charset="0"/>
              </a:rPr>
              <a:t>nie ujawnione do wiadomości publicznej informacje techniczne, technologiczne, handlowe, organizacyjne przedsiębiorstwa lub inne informacje posiadające wartość gospodarczą, co do których przedsiębiorca podjął niezbędne działania w celu zachowania ich poufności. /Art. 11 ust. 4. ustawy o zwalczaniu nieuczciwej konkurencji.</a:t>
            </a:r>
          </a:p>
          <a:p>
            <a:r>
              <a:rPr lang="pl-PL" sz="2400" dirty="0">
                <a:solidFill>
                  <a:srgbClr val="FFFFFF"/>
                </a:solidFill>
                <a:latin typeface="Trebuchet MS" panose="020B0603020202020204" pitchFamily="34" charset="0"/>
              </a:rPr>
              <a:t>Depozyt know-how w UPRP?</a:t>
            </a:r>
          </a:p>
          <a:p>
            <a:r>
              <a:rPr lang="pl-PL" sz="2400" dirty="0">
                <a:solidFill>
                  <a:srgbClr val="FFFFFF"/>
                </a:solidFill>
                <a:latin typeface="Trebuchet MS" panose="020B0603020202020204" pitchFamily="34" charset="0"/>
              </a:rPr>
              <a:t>Know-how – ważny element strategii ochrony IP.</a:t>
            </a:r>
            <a:endParaRPr lang="pl-PL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79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919265-5791-4D01-89DD-82693CBCC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Patenty w liczbach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930B0D-1319-4DA5-A546-E25A09FD3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pl-PL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pl-PL" sz="2200" b="0" i="0" u="none" strike="noStrike" baseline="0" dirty="0">
                <a:latin typeface="Trebuchet MS" panose="020B0603020202020204" pitchFamily="34" charset="0"/>
              </a:rPr>
              <a:t>Szacuje się, że rokrocznie w Unii Europejskiej wydaje się niepotrzebnie około 60 mld euro na badania, których wyniki są już znane!!!</a:t>
            </a:r>
          </a:p>
          <a:p>
            <a:r>
              <a:rPr lang="pl-PL" sz="2200" b="0" i="0" u="none" strike="noStrike" baseline="0" dirty="0">
                <a:latin typeface="Trebuchet MS" panose="020B0603020202020204" pitchFamily="34" charset="0"/>
              </a:rPr>
              <a:t>Tylko około 30% informacji o wynikach prac badawczych znajduje się w bazach literaturowych. Resztę można odszukać w patentowych bazach danych…</a:t>
            </a:r>
          </a:p>
          <a:p>
            <a:r>
              <a:rPr lang="pl-PL" sz="2200" b="0" i="0" u="none" strike="noStrike" baseline="0" dirty="0">
                <a:latin typeface="Trebuchet MS" panose="020B0603020202020204" pitchFamily="34" charset="0"/>
              </a:rPr>
              <a:t>Jedynie 10% przedsiębiorstw chroni swoją własność inte</a:t>
            </a:r>
            <a:r>
              <a:rPr lang="pl-PL" sz="2200" dirty="0">
                <a:latin typeface="Trebuchet MS" panose="020B0603020202020204" pitchFamily="34" charset="0"/>
              </a:rPr>
              <a:t>lektualną patentami - firmy chroniące swoje IP oferują wyższe zarobki dla specjalistów i częściej premiują pracowników za ich dokonania</a:t>
            </a:r>
          </a:p>
          <a:p>
            <a:r>
              <a:rPr lang="pl-PL" sz="2200" b="0" i="0" u="none" strike="noStrike" baseline="0" dirty="0">
                <a:latin typeface="Trebuchet MS" panose="020B0603020202020204" pitchFamily="34" charset="0"/>
              </a:rPr>
              <a:t>Współczynnik </a:t>
            </a:r>
            <a:r>
              <a:rPr lang="pl-PL" sz="2200" dirty="0">
                <a:latin typeface="Trebuchet MS" panose="020B0603020202020204" pitchFamily="34" charset="0"/>
              </a:rPr>
              <a:t>poszanowania praw własności intelektualnej opisuje stosunek społeczeństw do płatnych s</a:t>
            </a:r>
            <a:r>
              <a:rPr lang="pl-PL" sz="2200" b="0" i="0" u="none" strike="noStrike" baseline="0" dirty="0">
                <a:latin typeface="Trebuchet MS" panose="020B0603020202020204" pitchFamily="34" charset="0"/>
              </a:rPr>
              <a:t>ubskrypcji usług </a:t>
            </a:r>
            <a:r>
              <a:rPr lang="pl-PL" sz="2200" b="0" i="0" u="none" strike="noStrike" baseline="0" dirty="0" err="1">
                <a:latin typeface="Trebuchet MS" panose="020B0603020202020204" pitchFamily="34" charset="0"/>
              </a:rPr>
              <a:t>streemingowych</a:t>
            </a:r>
            <a:r>
              <a:rPr lang="pl-PL" sz="2200" b="0" i="0" u="none" strike="noStrike" baseline="0" dirty="0">
                <a:latin typeface="Trebuchet MS" panose="020B0603020202020204" pitchFamily="34" charset="0"/>
              </a:rPr>
              <a:t> – </a:t>
            </a:r>
            <a:r>
              <a:rPr lang="pl-PL" sz="2200" dirty="0">
                <a:latin typeface="Trebuchet MS" panose="020B0603020202020204" pitchFamily="34" charset="0"/>
              </a:rPr>
              <a:t>ś</a:t>
            </a:r>
            <a:r>
              <a:rPr lang="pl-PL" sz="2200" b="0" i="0" u="none" strike="noStrike" baseline="0" dirty="0">
                <a:latin typeface="Trebuchet MS" panose="020B0603020202020204" pitchFamily="34" charset="0"/>
              </a:rPr>
              <a:t>rednia europejska uczciwych klientów korzystających legalnie z takich usług to </a:t>
            </a:r>
            <a:r>
              <a:rPr lang="pl-PL" sz="2200" b="1" i="0" u="none" strike="noStrike" baseline="0" dirty="0">
                <a:latin typeface="Trebuchet MS" panose="020B0603020202020204" pitchFamily="34" charset="0"/>
              </a:rPr>
              <a:t>43% </a:t>
            </a:r>
            <a:r>
              <a:rPr lang="pl-PL" sz="2200" b="0" i="0" u="none" strike="noStrike" baseline="0" dirty="0">
                <a:latin typeface="Trebuchet MS" panose="020B0603020202020204" pitchFamily="34" charset="0"/>
              </a:rPr>
              <a:t>- Polacy są sporo ponad przeciętną  - 56% konsumentów korzysta z legalnych dostępów</a:t>
            </a:r>
            <a:r>
              <a:rPr lang="pl-PL" sz="1800" b="0" i="0" u="none" strike="noStrike" baseline="0" dirty="0">
                <a:latin typeface="Trebuchet MS" panose="020B0603020202020204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414429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7309A0-CEED-43E6-B16E-DFD56A49A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IP - jak o tym myśleć?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8FCDD6-3489-4D28-8982-4A328AD3D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Akt twórczy a własność rezultatu</a:t>
            </a:r>
          </a:p>
          <a:p>
            <a:r>
              <a:rPr lang="pl-PL" dirty="0">
                <a:latin typeface="Trebuchet MS" panose="020B0603020202020204" pitchFamily="34" charset="0"/>
              </a:rPr>
              <a:t>Ujawnienie rezultatu</a:t>
            </a:r>
          </a:p>
          <a:p>
            <a:r>
              <a:rPr lang="pl-PL" dirty="0">
                <a:latin typeface="Trebuchet MS" panose="020B0603020202020204" pitchFamily="34" charset="0"/>
              </a:rPr>
              <a:t>Łańcuch wartości</a:t>
            </a:r>
          </a:p>
          <a:p>
            <a:r>
              <a:rPr lang="pl-PL" dirty="0">
                <a:latin typeface="Trebuchet MS" panose="020B0603020202020204" pitchFamily="34" charset="0"/>
              </a:rPr>
              <a:t>Czas ma znaczenie</a:t>
            </a:r>
          </a:p>
          <a:p>
            <a:r>
              <a:rPr lang="pl-PL" dirty="0">
                <a:latin typeface="Trebuchet MS" panose="020B0603020202020204" pitchFamily="34" charset="0"/>
              </a:rPr>
              <a:t>Dorobek naukowy i pracowniczy</a:t>
            </a:r>
          </a:p>
          <a:p>
            <a:r>
              <a:rPr lang="pl-PL" dirty="0">
                <a:latin typeface="Trebuchet MS" panose="020B0603020202020204" pitchFamily="34" charset="0"/>
              </a:rPr>
              <a:t>IP a ewaluacja uczelni</a:t>
            </a:r>
          </a:p>
          <a:p>
            <a:r>
              <a:rPr lang="pl-PL" dirty="0">
                <a:latin typeface="Trebuchet MS" panose="020B0603020202020204" pitchFamily="34" charset="0"/>
              </a:rPr>
              <a:t>CEL: komercjalizacja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37020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45C49A-D9C8-4BBD-A63F-6CA8155FA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Podsumowanie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060F26-D653-40F9-BC36-58FAD27A9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Skuteczną ochronę rezultatów można zaplanować - im wcześniej poprosimy o konsultację tym efektywniej będziemy zarządzać potencjałem IP i rozwojem wyników projektu</a:t>
            </a:r>
          </a:p>
          <a:p>
            <a:r>
              <a:rPr lang="pl-PL" dirty="0">
                <a:latin typeface="Trebuchet MS" panose="020B0603020202020204" pitchFamily="34" charset="0"/>
              </a:rPr>
              <a:t>Sukces komercjalizacyjny projektu badawczego zaczyna się od profesjonalnej strategii ochrony IP</a:t>
            </a:r>
          </a:p>
          <a:p>
            <a:r>
              <a:rPr lang="pl-PL" dirty="0">
                <a:latin typeface="Trebuchet MS" panose="020B0603020202020204" pitchFamily="34" charset="0"/>
              </a:rPr>
              <a:t>Po wsparcie w ochronie i komercjalizacji rezultatów Państwa prac badawczych zapraszamy do:</a:t>
            </a:r>
            <a:br>
              <a:rPr lang="pl-PL" dirty="0">
                <a:latin typeface="Trebuchet MS" panose="020B0603020202020204" pitchFamily="34" charset="0"/>
              </a:rPr>
            </a:br>
            <a:r>
              <a:rPr lang="pl-PL" b="1" dirty="0">
                <a:latin typeface="Trebuchet MS" panose="020B0603020202020204" pitchFamily="34" charset="0"/>
              </a:rPr>
              <a:t>Centrum Transferu technologii, budynek Rektoratu, p.22, tel. 71 784 11 48,   email ctt@umw.edu.pl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269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FBDC53-A27F-437E-9A91-E113C85AF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pl-PL" sz="4000" i="0" u="none" strike="noStrike" baseline="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Prawa własności intelektualnej</a:t>
            </a:r>
            <a:br>
              <a:rPr lang="pl-PL" sz="3200" b="0" i="0" u="none" strike="noStrike" baseline="0" dirty="0">
                <a:solidFill>
                  <a:srgbClr val="424455"/>
                </a:solidFill>
                <a:latin typeface="Trebuchet MS" panose="020B0603020202020204" pitchFamily="34" charset="0"/>
              </a:rPr>
            </a:b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48CD5A-C641-4530-9AC3-F46F5C190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504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2100" dirty="0">
                <a:latin typeface="Trebuchet MS" panose="020B0603020202020204" pitchFamily="34" charset="0"/>
              </a:rPr>
              <a:t>Prawa osobiste:</a:t>
            </a:r>
            <a:br>
              <a:rPr lang="pl-PL" sz="2100" dirty="0">
                <a:latin typeface="Trebuchet MS" panose="020B0603020202020204" pitchFamily="34" charset="0"/>
              </a:rPr>
            </a:br>
            <a:br>
              <a:rPr lang="pl-PL" sz="2100" dirty="0">
                <a:latin typeface="Trebuchet MS" panose="020B0603020202020204" pitchFamily="34" charset="0"/>
              </a:rPr>
            </a:br>
            <a:r>
              <a:rPr lang="pl-PL" sz="2100" dirty="0">
                <a:latin typeface="Trebuchet MS" panose="020B0603020202020204" pitchFamily="34" charset="0"/>
              </a:rPr>
              <a:t>-   </a:t>
            </a:r>
            <a:r>
              <a:rPr lang="pl-PL" sz="2100" b="1" dirty="0">
                <a:latin typeface="Trebuchet MS" panose="020B0603020202020204" pitchFamily="34" charset="0"/>
              </a:rPr>
              <a:t>p</a:t>
            </a:r>
            <a:r>
              <a:rPr lang="pl-PL" sz="2100" b="1" i="0" u="none" strike="noStrike" baseline="0" dirty="0">
                <a:latin typeface="Trebuchet MS" panose="020B0603020202020204" pitchFamily="34" charset="0"/>
              </a:rPr>
              <a:t>rzynależne zawsze twórcy/autorowi </a:t>
            </a:r>
          </a:p>
          <a:p>
            <a:pPr>
              <a:buFontTx/>
              <a:buChar char="-"/>
            </a:pPr>
            <a:r>
              <a:rPr lang="pl-PL" sz="2100" b="1" i="0" u="none" strike="noStrike" baseline="0" dirty="0">
                <a:latin typeface="Trebuchet MS" panose="020B0603020202020204" pitchFamily="34" charset="0"/>
              </a:rPr>
              <a:t>dotyczą relacji twórcy z utworem</a:t>
            </a:r>
          </a:p>
          <a:p>
            <a:pPr>
              <a:buFontTx/>
              <a:buChar char="-"/>
            </a:pPr>
            <a:r>
              <a:rPr lang="pl-PL" sz="2100" b="1" dirty="0">
                <a:latin typeface="Trebuchet MS" panose="020B0603020202020204" pitchFamily="34" charset="0"/>
              </a:rPr>
              <a:t>d</a:t>
            </a:r>
            <a:r>
              <a:rPr lang="pl-PL" sz="2100" b="1" i="0" u="none" strike="noStrike" baseline="0" dirty="0">
                <a:latin typeface="Trebuchet MS" panose="020B0603020202020204" pitchFamily="34" charset="0"/>
              </a:rPr>
              <a:t>otyczą dysponowania utworem </a:t>
            </a:r>
            <a:endParaRPr lang="pl-PL" sz="2100" b="1" dirty="0">
              <a:latin typeface="Trebuchet MS" panose="020B0603020202020204" pitchFamily="34" charset="0"/>
            </a:endParaRPr>
          </a:p>
          <a:p>
            <a:pPr>
              <a:buFontTx/>
              <a:buChar char="-"/>
            </a:pPr>
            <a:r>
              <a:rPr lang="pl-PL" sz="2100" b="1" i="0" u="none" strike="noStrike" baseline="0" dirty="0">
                <a:latin typeface="Trebuchet MS" panose="020B0603020202020204" pitchFamily="34" charset="0"/>
              </a:rPr>
              <a:t>niezbywalne, nieograniczone w czasie</a:t>
            </a:r>
            <a:br>
              <a:rPr lang="pl-PL" sz="2100" b="1" i="0" u="none" strike="noStrike" baseline="0" dirty="0">
                <a:latin typeface="Trebuchet MS" panose="020B0603020202020204" pitchFamily="34" charset="0"/>
              </a:rPr>
            </a:br>
            <a:r>
              <a:rPr lang="pl-PL" sz="2100" b="1" i="0" u="none" strike="noStrike" baseline="0" dirty="0">
                <a:latin typeface="Trebuchet MS" panose="020B0603020202020204" pitchFamily="34" charset="0"/>
              </a:rPr>
              <a:t>	</a:t>
            </a:r>
          </a:p>
          <a:p>
            <a:pPr marL="0" indent="0">
              <a:buNone/>
            </a:pPr>
            <a:r>
              <a:rPr lang="pl-PL" sz="2100" dirty="0">
                <a:latin typeface="Trebuchet MS" panose="020B0603020202020204" pitchFamily="34" charset="0"/>
              </a:rPr>
              <a:t>Prawa majątkowe:</a:t>
            </a:r>
            <a:br>
              <a:rPr lang="pl-PL" sz="2100" dirty="0">
                <a:latin typeface="Trebuchet MS" panose="020B0603020202020204" pitchFamily="34" charset="0"/>
              </a:rPr>
            </a:br>
            <a:br>
              <a:rPr lang="pl-PL" sz="2100" dirty="0">
                <a:latin typeface="Trebuchet MS" panose="020B0603020202020204" pitchFamily="34" charset="0"/>
              </a:rPr>
            </a:br>
            <a:r>
              <a:rPr lang="pl-PL" sz="2100" dirty="0">
                <a:latin typeface="Trebuchet MS" panose="020B0603020202020204" pitchFamily="34" charset="0"/>
              </a:rPr>
              <a:t>-   </a:t>
            </a:r>
            <a:r>
              <a:rPr lang="pl-PL" sz="2100" b="1" dirty="0">
                <a:latin typeface="Trebuchet MS" panose="020B0603020202020204" pitchFamily="34" charset="0"/>
              </a:rPr>
              <a:t>z reguły przynależne twórcy</a:t>
            </a:r>
          </a:p>
          <a:p>
            <a:pPr>
              <a:buFontTx/>
              <a:buChar char="-"/>
            </a:pPr>
            <a:r>
              <a:rPr lang="pl-PL" sz="2100" b="1" dirty="0">
                <a:latin typeface="Trebuchet MS" panose="020B0603020202020204" pitchFamily="34" charset="0"/>
              </a:rPr>
              <a:t>zbywalne	</a:t>
            </a:r>
          </a:p>
          <a:p>
            <a:pPr>
              <a:buFontTx/>
              <a:buChar char="-"/>
            </a:pPr>
            <a:r>
              <a:rPr lang="pl-PL" sz="2100" b="1" dirty="0">
                <a:latin typeface="Trebuchet MS" panose="020B0603020202020204" pitchFamily="34" charset="0"/>
              </a:rPr>
              <a:t>zarabianie na jego rozpowszechnianiu lub na innej formie wykorzystania </a:t>
            </a:r>
          </a:p>
          <a:p>
            <a:pPr>
              <a:buFontTx/>
              <a:buChar char="-"/>
            </a:pPr>
            <a:r>
              <a:rPr lang="pl-PL" sz="2100" b="1" dirty="0">
                <a:latin typeface="Trebuchet MS" panose="020B0603020202020204" pitchFamily="34" charset="0"/>
              </a:rPr>
              <a:t>ograniczone w czasie</a:t>
            </a:r>
            <a:br>
              <a:rPr lang="pl-PL" sz="2100" b="1" dirty="0">
                <a:latin typeface="Trebuchet MS" panose="020B0603020202020204" pitchFamily="34" charset="0"/>
              </a:rPr>
            </a:br>
            <a:endParaRPr lang="pl-PL" sz="2100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pl-PL" sz="2100" dirty="0">
                <a:latin typeface="Trebuchet MS" panose="020B0603020202020204" pitchFamily="34" charset="0"/>
              </a:rPr>
              <a:t>P</a:t>
            </a:r>
            <a:r>
              <a:rPr lang="pl-PL" sz="2100" i="0" u="none" strike="noStrike" baseline="0" dirty="0">
                <a:latin typeface="Trebuchet MS" panose="020B0603020202020204" pitchFamily="34" charset="0"/>
              </a:rPr>
              <a:t>rawo autorskie:</a:t>
            </a:r>
            <a:br>
              <a:rPr lang="pl-PL" sz="2100" i="0" u="none" strike="noStrike" baseline="0" dirty="0">
                <a:latin typeface="Trebuchet MS" panose="020B0603020202020204" pitchFamily="34" charset="0"/>
              </a:rPr>
            </a:br>
            <a:r>
              <a:rPr lang="pl-PL" sz="2100" i="0" u="none" strike="noStrike" baseline="0" dirty="0">
                <a:latin typeface="Trebuchet MS" panose="020B0603020202020204" pitchFamily="34" charset="0"/>
              </a:rPr>
              <a:t>	</a:t>
            </a:r>
            <a:r>
              <a:rPr lang="pl-PL" sz="2100" b="1" i="0" u="none" strike="noStrike" baseline="0" dirty="0">
                <a:latin typeface="Trebuchet MS" panose="020B0603020202020204" pitchFamily="34" charset="0"/>
              </a:rPr>
              <a:t>artykuły naukowe, podręczniki, programy komputerowe, muzyka;</a:t>
            </a:r>
            <a:br>
              <a:rPr lang="pl-PL" sz="2100" b="1" i="0" u="none" strike="noStrike" baseline="0" dirty="0">
                <a:latin typeface="Trebuchet MS" panose="020B0603020202020204" pitchFamily="34" charset="0"/>
              </a:rPr>
            </a:br>
            <a:endParaRPr lang="pl-PL" sz="2100" b="1" i="0" u="none" strike="noStrike" baseline="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pl-PL" sz="2100" i="0" u="none" strike="noStrike" baseline="0" dirty="0">
                <a:latin typeface="Trebuchet MS" panose="020B0603020202020204" pitchFamily="34" charset="0"/>
              </a:rPr>
              <a:t>Prawo własności przemysłowej</a:t>
            </a:r>
            <a:r>
              <a:rPr lang="pl-PL" sz="2100" b="1" i="0" u="none" strike="noStrike" baseline="0" dirty="0">
                <a:latin typeface="Trebuchet MS" panose="020B0603020202020204" pitchFamily="34" charset="0"/>
              </a:rPr>
              <a:t>:</a:t>
            </a:r>
            <a:br>
              <a:rPr lang="pl-PL" sz="2100" b="1" i="0" u="none" strike="noStrike" baseline="0" dirty="0">
                <a:latin typeface="Trebuchet MS" panose="020B0603020202020204" pitchFamily="34" charset="0"/>
              </a:rPr>
            </a:br>
            <a:r>
              <a:rPr lang="pl-PL" sz="2100" b="1" i="0" u="none" strike="noStrike" baseline="0" dirty="0">
                <a:latin typeface="Trebuchet MS" panose="020B0603020202020204" pitchFamily="34" charset="0"/>
              </a:rPr>
              <a:t>	patenty na wynalazki, wzory użytkowe, wzory przemysłowe, znaki towarowe;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824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A9DD71-E4CE-4179-A8E1-D5DA3E4A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i="0" u="none" strike="noStrike" baseline="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Prawa własności intelektualnej</a:t>
            </a:r>
            <a:endParaRPr lang="pl-PL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0596F4-26FF-4BB3-BC03-14A859490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b="0" u="none" strike="noStrike" baseline="0" dirty="0">
                <a:latin typeface="Calibri" panose="020F0502020204030204" pitchFamily="34" charset="0"/>
              </a:rPr>
              <a:t>Światowa Organizacja Handlu (WTO) określa prawa własności intelektualnej, jako prawa nadawane </a:t>
            </a:r>
            <a:r>
              <a:rPr lang="pl-PL" sz="4400" b="1" u="none" strike="noStrike" baseline="0" dirty="0">
                <a:latin typeface="Calibri" panose="020F0502020204030204" pitchFamily="34" charset="0"/>
              </a:rPr>
              <a:t>osobom </a:t>
            </a:r>
            <a:r>
              <a:rPr lang="pl-PL" sz="4400" b="0" u="none" strike="noStrike" baseline="0" dirty="0">
                <a:latin typeface="Calibri" panose="020F0502020204030204" pitchFamily="34" charset="0"/>
              </a:rPr>
              <a:t>na wytwory ich </a:t>
            </a:r>
            <a:r>
              <a:rPr lang="pl-PL" sz="4400" b="1" u="none" strike="noStrike" baseline="0" dirty="0">
                <a:latin typeface="Calibri" panose="020F0502020204030204" pitchFamily="34" charset="0"/>
              </a:rPr>
              <a:t>umysłów</a:t>
            </a:r>
            <a:r>
              <a:rPr lang="pl-PL" sz="3200" b="1" u="none" strike="noStrike" baseline="0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pl-PL" sz="3200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l-PL" sz="3200" i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400" b="0" i="1" u="none" strike="noStrike" baseline="0" dirty="0">
                <a:latin typeface="Calibri" panose="020F0502020204030204" pitchFamily="34" charset="0"/>
              </a:rPr>
              <a:t>„</a:t>
            </a:r>
            <a:r>
              <a:rPr lang="pl-PL" sz="1600" b="0" i="1" u="none" strike="noStrike" baseline="0" dirty="0">
                <a:latin typeface="Calibri" panose="020F0502020204030204" pitchFamily="34" charset="0"/>
              </a:rPr>
              <a:t>Innowacje i transfer technologii. Słownik pojęć”  red. Krzysztof B. Matusiak, Warszawa 2011</a:t>
            </a: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280622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D919AB-1287-4F87-B031-857312A98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sz="3600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pl-PL" sz="4000" i="0" u="none" strike="noStrike" baseline="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Źródła prawa (krajowe)</a:t>
            </a:r>
            <a:br>
              <a:rPr lang="pl-PL" sz="4000" i="0" u="none" strike="noStrike" baseline="0" dirty="0">
                <a:solidFill>
                  <a:srgbClr val="424455"/>
                </a:solidFill>
                <a:latin typeface="Trebuchet MS" panose="020B0603020202020204" pitchFamily="34" charset="0"/>
              </a:rPr>
            </a:b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677D08-C5CE-4E1C-80F7-CC52D0A5C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Trebuchet MS" panose="020B0603020202020204" pitchFamily="34" charset="0"/>
              </a:rPr>
              <a:t>Ustawa z dnia 30 czerwca 2000 r. Prawo własności przemysłowej (</a:t>
            </a:r>
            <a:r>
              <a:rPr lang="pl-PL" dirty="0" err="1">
                <a:latin typeface="Trebuchet MS" panose="020B0603020202020204" pitchFamily="34" charset="0"/>
              </a:rPr>
              <a:t>p.w.p</a:t>
            </a:r>
            <a:r>
              <a:rPr lang="pl-PL" dirty="0">
                <a:latin typeface="Trebuchet MS" panose="020B0603020202020204" pitchFamily="34" charset="0"/>
              </a:rPr>
              <a:t>.),</a:t>
            </a:r>
          </a:p>
          <a:p>
            <a:r>
              <a:rPr lang="pl-PL" dirty="0">
                <a:latin typeface="Trebuchet MS" panose="020B0603020202020204" pitchFamily="34" charset="0"/>
              </a:rPr>
              <a:t>Ustawa z dnia 14 czerwca 2003 r. o dokonywaniu europejskich zgłoszeń patentowych oraz skutkach patentu europejskiego w Rzeczpospolitej Polskiej,</a:t>
            </a:r>
          </a:p>
          <a:p>
            <a:r>
              <a:rPr lang="pl-PL" dirty="0">
                <a:latin typeface="Trebuchet MS" panose="020B0603020202020204" pitchFamily="34" charset="0"/>
              </a:rPr>
              <a:t>Rozporządzenie Prezesa Rady Ministrów z dnia 17 września 2001 r. w sprawie dokonywania i rozpatrywania zgłoszeń wynalazków i wzorów użytkowych,</a:t>
            </a:r>
          </a:p>
          <a:p>
            <a:r>
              <a:rPr lang="pl-PL" dirty="0">
                <a:latin typeface="Trebuchet MS" panose="020B0603020202020204" pitchFamily="34" charset="0"/>
              </a:rPr>
              <a:t>Ustawa z dnia 11 kwietnia 2001 r. o rzecznikach patentowych Dz.U.2024.0.749 </a:t>
            </a:r>
            <a:r>
              <a:rPr lang="pl-PL" dirty="0" err="1">
                <a:latin typeface="Trebuchet MS" panose="020B0603020202020204" pitchFamily="34" charset="0"/>
              </a:rPr>
              <a:t>t.j</a:t>
            </a:r>
            <a:r>
              <a:rPr lang="pl-PL" dirty="0">
                <a:latin typeface="Trebuchet MS" panose="020B0603020202020204" pitchFamily="34" charset="0"/>
              </a:rPr>
              <a:t>.;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634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64BC79-E36E-4180-85C5-8F3C9BCD7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sz="3600" b="1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pl-PL" sz="40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Źródła prawa (międzynarodowe)</a:t>
            </a:r>
            <a:br>
              <a:rPr lang="pl-PL" sz="4000" dirty="0">
                <a:latin typeface="Trebuchet MS" panose="020B0603020202020204" pitchFamily="34" charset="0"/>
              </a:rPr>
            </a:br>
            <a:endParaRPr lang="pl-PL" sz="4000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12E84-E6F9-4BAF-986C-BCEE6FD2F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b="1" dirty="0">
                <a:latin typeface="Trebuchet MS" panose="020B0603020202020204" pitchFamily="34" charset="0"/>
              </a:rPr>
              <a:t>Konwencja paryska </a:t>
            </a:r>
            <a:r>
              <a:rPr lang="pl-PL" sz="2400" dirty="0">
                <a:latin typeface="Trebuchet MS" panose="020B0603020202020204" pitchFamily="34" charset="0"/>
              </a:rPr>
              <a:t>o ochronie własności przemysłowej z dnia 20 marca 1883 r. zmieniona w Brukseli dnia 14 grudnia 1900 r., w Waszyngtonie dnia 2 czerwca 1911 r., w Hadze dnia 6 listopada 1925 r., w Londynie dnia 2 czerwca 1934 r., w Lizbonie dnia 31 października 1958 r. i w Sztokholmie dnia 14 lipca 1967 r.</a:t>
            </a:r>
          </a:p>
          <a:p>
            <a:r>
              <a:rPr lang="pl-PL" sz="2400" b="1" dirty="0">
                <a:latin typeface="Trebuchet MS" panose="020B0603020202020204" pitchFamily="34" charset="0"/>
              </a:rPr>
              <a:t>Akt sztokholmski</a:t>
            </a:r>
            <a:r>
              <a:rPr lang="pl-PL" sz="2400" dirty="0">
                <a:latin typeface="Trebuchet MS" panose="020B0603020202020204" pitchFamily="34" charset="0"/>
              </a:rPr>
              <a:t> (Dz. U. z 1975 r. Nr 9, poz. 51).</a:t>
            </a:r>
          </a:p>
          <a:p>
            <a:r>
              <a:rPr lang="pl-PL" sz="2400" b="1" dirty="0">
                <a:latin typeface="Trebuchet MS" panose="020B0603020202020204" pitchFamily="34" charset="0"/>
              </a:rPr>
              <a:t>Patent </a:t>
            </a:r>
            <a:r>
              <a:rPr lang="pl-PL" sz="2400" b="1" dirty="0" err="1">
                <a:latin typeface="Trebuchet MS" panose="020B0603020202020204" pitchFamily="34" charset="0"/>
              </a:rPr>
              <a:t>Cooperation</a:t>
            </a:r>
            <a:r>
              <a:rPr lang="pl-PL" sz="2400" b="1" dirty="0">
                <a:latin typeface="Trebuchet MS" panose="020B0603020202020204" pitchFamily="34" charset="0"/>
              </a:rPr>
              <a:t> </a:t>
            </a:r>
            <a:r>
              <a:rPr lang="pl-PL" sz="2400" b="1" dirty="0" err="1">
                <a:latin typeface="Trebuchet MS" panose="020B0603020202020204" pitchFamily="34" charset="0"/>
              </a:rPr>
              <a:t>Treaty</a:t>
            </a:r>
            <a:r>
              <a:rPr lang="pl-PL" sz="2400" dirty="0">
                <a:latin typeface="Trebuchet MS" panose="020B0603020202020204" pitchFamily="34" charset="0"/>
              </a:rPr>
              <a:t> (PCT): Międzynarodowy traktat umożliwiający zgłoszenie ochrony w wielu krajach na podstawie jednego zgłoszenia.</a:t>
            </a:r>
          </a:p>
          <a:p>
            <a:r>
              <a:rPr lang="pl-PL" sz="24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Rozporządzenie </a:t>
            </a:r>
            <a:r>
              <a:rPr lang="pl-PL" sz="2400" i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(UE) nr 1257/2012</a:t>
            </a:r>
            <a:r>
              <a:rPr lang="pl-PL" sz="24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sprawie jednolitego systemu ochrony patentowej umożliwia ubieganie się o zarejestrowanie jednolitego skutku prawnego w wyniku jednego zgłoszenia. </a:t>
            </a:r>
          </a:p>
        </p:txBody>
      </p:sp>
    </p:spTree>
    <p:extLst>
      <p:ext uri="{BB962C8B-B14F-4D97-AF65-F5344CB8AC3E}">
        <p14:creationId xmlns:p14="http://schemas.microsoft.com/office/powerpoint/2010/main" val="466831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67A256-ADD7-4C39-BFEB-8970EC980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032" y="31940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pl-PL" b="1" i="0" u="none" strike="noStrike" baseline="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pl-PL" sz="4000" i="0" u="none" strike="noStrike" baseline="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Źródła prawa (pozostałe/ wewnętrzne</a:t>
            </a:r>
            <a:r>
              <a:rPr lang="pl-PL" sz="4000" i="0" u="none" strike="noStrike" baseline="0" dirty="0">
                <a:latin typeface="Trebuchet MS" panose="020B0603020202020204" pitchFamily="34" charset="0"/>
              </a:rPr>
              <a:t>)</a:t>
            </a:r>
            <a:br>
              <a:rPr lang="pl-PL" sz="4000" i="0" u="none" strike="noStrike" baseline="0" dirty="0">
                <a:solidFill>
                  <a:srgbClr val="424455"/>
                </a:solidFill>
                <a:latin typeface="Trebuchet MS" panose="020B0603020202020204" pitchFamily="34" charset="0"/>
              </a:rPr>
            </a:br>
            <a:endParaRPr lang="pl-PL" sz="4000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AA9F47-570C-4A97-9840-550D2C820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Ustawa Prawo o Szkolnictwie Wyższym i Nauce,</a:t>
            </a:r>
            <a:br>
              <a:rPr lang="pl-PL" dirty="0">
                <a:latin typeface="Trebuchet MS" panose="020B0603020202020204" pitchFamily="34" charset="0"/>
              </a:rPr>
            </a:br>
            <a:endParaRPr lang="pl-PL" dirty="0">
              <a:latin typeface="Trebuchet MS" panose="020B0603020202020204" pitchFamily="34" charset="0"/>
            </a:endParaRPr>
          </a:p>
          <a:p>
            <a:r>
              <a:rPr lang="pl-PL" dirty="0">
                <a:latin typeface="Trebuchet MS" panose="020B0603020202020204" pitchFamily="34" charset="0"/>
              </a:rPr>
              <a:t>Regulaminu Zarządzania Prawami Własności Intelektualnej UMW,</a:t>
            </a:r>
            <a:br>
              <a:rPr lang="pl-PL" dirty="0">
                <a:latin typeface="Trebuchet MS" panose="020B0603020202020204" pitchFamily="34" charset="0"/>
              </a:rPr>
            </a:br>
            <a:r>
              <a:rPr lang="pl-PL" dirty="0">
                <a:latin typeface="Trebuchet MS" panose="020B0603020202020204" pitchFamily="34" charset="0"/>
              </a:rPr>
              <a:t> </a:t>
            </a:r>
          </a:p>
          <a:p>
            <a:r>
              <a:rPr lang="pl-PL" dirty="0">
                <a:latin typeface="Trebuchet MS" panose="020B0603020202020204" pitchFamily="34" charset="0"/>
              </a:rPr>
              <a:t>Regulamin Centrum Transferu Technologii,</a:t>
            </a:r>
            <a:br>
              <a:rPr lang="pl-PL" dirty="0">
                <a:latin typeface="Trebuchet MS" panose="020B0603020202020204" pitchFamily="34" charset="0"/>
              </a:rPr>
            </a:br>
            <a:endParaRPr lang="pl-PL" dirty="0">
              <a:latin typeface="Trebuchet MS" panose="020B0603020202020204" pitchFamily="34" charset="0"/>
            </a:endParaRPr>
          </a:p>
          <a:p>
            <a:r>
              <a:rPr lang="pl-PL" dirty="0">
                <a:latin typeface="Trebuchet MS" panose="020B0603020202020204" pitchFamily="34" charset="0"/>
              </a:rPr>
              <a:t>Regulamin Rady CTT;</a:t>
            </a:r>
          </a:p>
        </p:txBody>
      </p:sp>
    </p:spTree>
    <p:extLst>
      <p:ext uri="{BB962C8B-B14F-4D97-AF65-F5344CB8AC3E}">
        <p14:creationId xmlns:p14="http://schemas.microsoft.com/office/powerpoint/2010/main" val="754344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889EE0-6C79-46B5-B8A3-DAAA7AED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Wynalazek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5351B1-B9BB-4881-9EFB-41D94FC95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Trebuchet MS" panose="020B0603020202020204" pitchFamily="34" charset="0"/>
              </a:rPr>
              <a:t>Wynalazek jest </a:t>
            </a:r>
            <a:r>
              <a:rPr lang="pl-PL" b="1" dirty="0">
                <a:latin typeface="Trebuchet MS" panose="020B0603020202020204" pitchFamily="34" charset="0"/>
              </a:rPr>
              <a:t>nowym</a:t>
            </a:r>
            <a:r>
              <a:rPr lang="pl-PL" dirty="0">
                <a:latin typeface="Trebuchet MS" panose="020B0603020202020204" pitchFamily="34" charset="0"/>
              </a:rPr>
              <a:t> pomysłem lub rozwiązaniem, w dowolnym obszarze </a:t>
            </a:r>
            <a:r>
              <a:rPr lang="pl-PL" b="1" dirty="0">
                <a:latin typeface="Trebuchet MS" panose="020B0603020202020204" pitchFamily="34" charset="0"/>
              </a:rPr>
              <a:t>aktywności człowieka,</a:t>
            </a:r>
          </a:p>
          <a:p>
            <a:r>
              <a:rPr lang="pl-PL" dirty="0">
                <a:latin typeface="Trebuchet MS" panose="020B0603020202020204" pitchFamily="34" charset="0"/>
              </a:rPr>
              <a:t>W przepisach prawa </a:t>
            </a:r>
            <a:r>
              <a:rPr lang="pl-PL" b="1" dirty="0">
                <a:latin typeface="Trebuchet MS" panose="020B0603020202020204" pitchFamily="34" charset="0"/>
              </a:rPr>
              <a:t>nie ma definicji </a:t>
            </a:r>
            <a:r>
              <a:rPr lang="pl-PL" dirty="0">
                <a:latin typeface="Trebuchet MS" panose="020B0603020202020204" pitchFamily="34" charset="0"/>
              </a:rPr>
              <a:t>wynalazku jako takiego, a istnieje jedynie określenie jakie </a:t>
            </a:r>
            <a:r>
              <a:rPr lang="pl-PL" b="1" dirty="0">
                <a:latin typeface="Trebuchet MS" panose="020B0603020202020204" pitchFamily="34" charset="0"/>
              </a:rPr>
              <a:t>kryteria</a:t>
            </a:r>
            <a:r>
              <a:rPr lang="pl-PL" dirty="0">
                <a:latin typeface="Trebuchet MS" panose="020B0603020202020204" pitchFamily="34" charset="0"/>
              </a:rPr>
              <a:t> musi spełniać wynalazek, aby mogła być na niego udzielona ochrona. </a:t>
            </a:r>
          </a:p>
          <a:p>
            <a:r>
              <a:rPr lang="pl-PL" dirty="0">
                <a:latin typeface="Trebuchet MS" panose="020B0603020202020204" pitchFamily="34" charset="0"/>
              </a:rPr>
              <a:t>Wynalazek staje się </a:t>
            </a:r>
            <a:r>
              <a:rPr lang="pl-PL" b="1" dirty="0">
                <a:latin typeface="Trebuchet MS" panose="020B0603020202020204" pitchFamily="34" charset="0"/>
              </a:rPr>
              <a:t>innowacją</a:t>
            </a:r>
            <a:r>
              <a:rPr lang="pl-PL" dirty="0">
                <a:latin typeface="Trebuchet MS" panose="020B0603020202020204" pitchFamily="34" charset="0"/>
              </a:rPr>
              <a:t> w momencie zidentyfikowania możliwości jego </a:t>
            </a:r>
            <a:r>
              <a:rPr lang="pl-PL" b="1" dirty="0">
                <a:latin typeface="Trebuchet MS" panose="020B0603020202020204" pitchFamily="34" charset="0"/>
              </a:rPr>
              <a:t>wdrożenia</a:t>
            </a:r>
            <a:r>
              <a:rPr lang="pl-PL" dirty="0">
                <a:latin typeface="Trebuchet MS" panose="020B0603020202020204" pitchFamily="34" charset="0"/>
              </a:rPr>
              <a:t> na rynku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74510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38804</TotalTime>
  <Words>2624</Words>
  <Application>Microsoft Office PowerPoint</Application>
  <PresentationFormat>Panoramiczny</PresentationFormat>
  <Paragraphs>159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4" baseType="lpstr">
      <vt:lpstr>Arial</vt:lpstr>
      <vt:lpstr>Calibri</vt:lpstr>
      <vt:lpstr>Trebuchet MS</vt:lpstr>
      <vt:lpstr>Motyw pakietu Office</vt:lpstr>
      <vt:lpstr>Prezentacja programu PowerPoint</vt:lpstr>
      <vt:lpstr>Prezentacja programu PowerPoint</vt:lpstr>
      <vt:lpstr>IP - jak o tym myśleć?</vt:lpstr>
      <vt:lpstr> Prawa własności intelektualnej </vt:lpstr>
      <vt:lpstr>Prawa własności intelektualnej</vt:lpstr>
      <vt:lpstr> Źródła prawa (krajowe) </vt:lpstr>
      <vt:lpstr> Źródła prawa (międzynarodowe) </vt:lpstr>
      <vt:lpstr> Źródła prawa (pozostałe/ wewnętrzne) </vt:lpstr>
      <vt:lpstr>Wynalazek</vt:lpstr>
      <vt:lpstr>Zdolność patentowa wynalazku</vt:lpstr>
      <vt:lpstr>Kryterium: nowość</vt:lpstr>
      <vt:lpstr>Kryterium: poziom wynalazczy</vt:lpstr>
      <vt:lpstr>Kryterium: stosowanie przemysłowe</vt:lpstr>
      <vt:lpstr>Kryterium: wytwór umysłu ludzkiego</vt:lpstr>
      <vt:lpstr>Nie są wynalazkami</vt:lpstr>
      <vt:lpstr>Wynalazki nie-patentowalne</vt:lpstr>
      <vt:lpstr>Ochrona wynalazku – kroki</vt:lpstr>
      <vt:lpstr>Patent biotechnologiczny </vt:lpstr>
      <vt:lpstr>Patent – postepowanie  w UPRP</vt:lpstr>
      <vt:lpstr>Postępowanie międzynarodowe PCT</vt:lpstr>
      <vt:lpstr>Postępowanie regionalne EP</vt:lpstr>
      <vt:lpstr>Postępowanie regionalne EP - cd.</vt:lpstr>
      <vt:lpstr>EPO - Patent jednolity</vt:lpstr>
      <vt:lpstr>Jednolity Sąd Patentowy</vt:lpstr>
      <vt:lpstr>Wzór użytkowy</vt:lpstr>
      <vt:lpstr> Wzór przemysłowy </vt:lpstr>
      <vt:lpstr>Znak towarowy </vt:lpstr>
      <vt:lpstr> Know-how = tajemnica przedsiębiorstwa </vt:lpstr>
      <vt:lpstr>Patenty w liczbach</vt:lpstr>
      <vt:lpstr>Podsumowanie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Krzysztof Malinowski</dc:creator>
  <cp:lastModifiedBy>Krzysztof Malinowski</cp:lastModifiedBy>
  <cp:revision>85</cp:revision>
  <dcterms:created xsi:type="dcterms:W3CDTF">2024-10-16T11:47:45Z</dcterms:created>
  <dcterms:modified xsi:type="dcterms:W3CDTF">2025-05-20T12:40:35Z</dcterms:modified>
</cp:coreProperties>
</file>